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319" r:id="rId2"/>
    <p:sldId id="316" r:id="rId3"/>
    <p:sldId id="313" r:id="rId4"/>
    <p:sldId id="311" r:id="rId5"/>
    <p:sldId id="32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379564"/>
    <a:srgbClr val="F7DE51"/>
    <a:srgbClr val="71C3B7"/>
    <a:srgbClr val="F26C68"/>
    <a:srgbClr val="F19B41"/>
    <a:srgbClr val="667AD0"/>
    <a:srgbClr val="49783D"/>
    <a:srgbClr val="7BCD66"/>
    <a:srgbClr val="47743B"/>
    <a:srgbClr val="6EB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 autoAdjust="0"/>
    <p:restoredTop sz="91095" autoAdjust="0"/>
  </p:normalViewPr>
  <p:slideViewPr>
    <p:cSldViewPr snapToGrid="0" snapToObjects="1">
      <p:cViewPr>
        <p:scale>
          <a:sx n="100" d="100"/>
          <a:sy n="100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CF6A8-3A73-254A-860C-81B349E7E65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0468-3287-C74C-A4C3-BC899243395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5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6C16F-E4E2-524B-AB99-CF01597E6FE0}" type="datetimeFigureOut">
              <a:rPr lang="fr-FR" smtClean="0"/>
              <a:t>14/03/2016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815F2-FB30-CA46-90F4-8616B10E2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42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206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815F2-FB30-CA46-90F4-8616B10E235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94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206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3C2-D15A-F443-BB0E-CCCB31FAF02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3C2-D15A-F443-BB0E-CCCB31FAF02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7BAF-ABE4-534F-A68A-6CF7ED160C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7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3C2-D15A-F443-BB0E-CCCB31FAF02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7BAF-ABE4-534F-A68A-6CF7ED160C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9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959240" y="4712080"/>
            <a:ext cx="3505295" cy="856435"/>
          </a:xfrm>
          <a:prstGeom prst="rect">
            <a:avLst/>
          </a:prstGeom>
          <a:ln w="12700">
            <a:miter lim="400000"/>
          </a:ln>
        </p:spPr>
        <p:txBody>
          <a:bodyPr wrap="square" lIns="35717" tIns="35717" rIns="35717" bIns="35717" anchor="t">
            <a:noAutofit/>
          </a:bodyPr>
          <a:lstStyle>
            <a:lvl1pPr algn="l">
              <a:defRPr lang="fr-FR" sz="1600" dirty="0" smtClean="0">
                <a:latin typeface="Roboto Slab Regular"/>
                <a:ea typeface="Roboto Slab Regular"/>
                <a:cs typeface="Roboto Slab Regular"/>
                <a:sym typeface="Helvetica Light"/>
              </a:defRPr>
            </a:lvl1pPr>
            <a:lvl2pPr>
              <a:defRPr lang="fr-FR" sz="2500" dirty="0" smtClean="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defRPr lang="fr-FR" sz="2500" dirty="0" smtClean="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defRPr lang="fr-FR" sz="2500" dirty="0" smtClean="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defRPr lang="fr-FR" sz="2500" dirty="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1600" dirty="0" err="1" smtClean="0">
                <a:solidFill>
                  <a:srgbClr val="FFFFFF"/>
                </a:solidFill>
              </a:rPr>
              <a:t>Lorem</a:t>
            </a:r>
            <a:r>
              <a:rPr lang="fr-FR" sz="1600" dirty="0" smtClean="0">
                <a:solidFill>
                  <a:srgbClr val="FFFFFF"/>
                </a:solidFill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</a:rPr>
              <a:t>ipsum</a:t>
            </a:r>
            <a:r>
              <a:rPr lang="fr-FR" sz="1600" dirty="0" smtClean="0">
                <a:solidFill>
                  <a:srgbClr val="FFFFFF"/>
                </a:solidFill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</a:rPr>
              <a:t>dolor</a:t>
            </a:r>
            <a:r>
              <a:rPr lang="fr-FR" sz="1600" dirty="0" smtClean="0">
                <a:solidFill>
                  <a:srgbClr val="FFFFFF"/>
                </a:solidFill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</a:rPr>
              <a:t>sit</a:t>
            </a:r>
            <a:r>
              <a:rPr lang="fr-FR" sz="1600" dirty="0" smtClean="0">
                <a:solidFill>
                  <a:srgbClr val="FFFFFF"/>
                </a:solidFill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</a:rPr>
              <a:t>amet</a:t>
            </a:r>
            <a:r>
              <a:rPr lang="fr-FR" sz="1600" dirty="0" smtClean="0">
                <a:solidFill>
                  <a:srgbClr val="FFFFFF"/>
                </a:solidFill>
              </a:rPr>
              <a:t>, </a:t>
            </a:r>
            <a:r>
              <a:rPr lang="fr-FR" sz="1600" dirty="0" err="1" smtClean="0">
                <a:solidFill>
                  <a:srgbClr val="FFFFFF"/>
                </a:solidFill>
              </a:rPr>
              <a:t>consectetur</a:t>
            </a:r>
            <a:r>
              <a:rPr lang="fr-FR" sz="1600" dirty="0" smtClean="0">
                <a:solidFill>
                  <a:srgbClr val="FFFFFF"/>
                </a:solidFill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</a:rPr>
              <a:t>adipiscing</a:t>
            </a:r>
            <a:r>
              <a:rPr lang="fr-FR" sz="1600" dirty="0" smtClean="0">
                <a:solidFill>
                  <a:srgbClr val="FFFFFF"/>
                </a:solidFill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</a:rPr>
              <a:t>elit</a:t>
            </a:r>
            <a:r>
              <a:rPr lang="fr-FR" sz="1600" dirty="0" smtClean="0">
                <a:solidFill>
                  <a:srgbClr val="FFFFFF"/>
                </a:solidFill>
              </a:rPr>
              <a:t>. Nam </a:t>
            </a:r>
            <a:r>
              <a:rPr lang="fr-FR" sz="1600" dirty="0" err="1" smtClean="0">
                <a:solidFill>
                  <a:srgbClr val="FFFFFF"/>
                </a:solidFill>
              </a:rPr>
              <a:t>orci</a:t>
            </a:r>
            <a:r>
              <a:rPr lang="fr-FR" sz="1600" dirty="0" smtClean="0">
                <a:solidFill>
                  <a:srgbClr val="FFFFFF"/>
                </a:solidFill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</a:rPr>
              <a:t>metus</a:t>
            </a:r>
            <a:r>
              <a:rPr lang="fr-FR" sz="1600" dirty="0" smtClean="0">
                <a:solidFill>
                  <a:srgbClr val="FFFFFF"/>
                </a:solidFill>
              </a:rPr>
              <a:t>, </a:t>
            </a:r>
            <a:r>
              <a:rPr lang="fr-FR" sz="1600" dirty="0" err="1" smtClean="0">
                <a:solidFill>
                  <a:srgbClr val="FFFFFF"/>
                </a:solidFill>
              </a:rPr>
              <a:t>convallis</a:t>
            </a:r>
            <a:r>
              <a:rPr lang="fr-FR" sz="1600" dirty="0" smtClean="0">
                <a:solidFill>
                  <a:srgbClr val="FFFFFF"/>
                </a:solidFill>
              </a:rPr>
              <a:t> cursus </a:t>
            </a:r>
            <a:r>
              <a:rPr lang="fr-FR" sz="1600" dirty="0" err="1" smtClean="0">
                <a:solidFill>
                  <a:srgbClr val="FFFFFF"/>
                </a:solidFill>
              </a:rPr>
              <a:t>congue</a:t>
            </a:r>
            <a:r>
              <a:rPr lang="fr-FR" sz="1600" dirty="0" smtClean="0">
                <a:solidFill>
                  <a:srgbClr val="FFFFFF"/>
                </a:solidFill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</a:rPr>
              <a:t>sed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959239" y="2598646"/>
            <a:ext cx="3505295" cy="856435"/>
          </a:xfrm>
          <a:prstGeom prst="rect">
            <a:avLst/>
          </a:prstGeom>
          <a:ln w="12700">
            <a:miter lim="400000"/>
          </a:ln>
        </p:spPr>
        <p:txBody>
          <a:bodyPr wrap="square" lIns="35717" tIns="35717" rIns="35717" bIns="35717" anchor="t">
            <a:noAutofit/>
          </a:bodyPr>
          <a:lstStyle>
            <a:lvl1pPr algn="l">
              <a:defRPr lang="fr-FR" sz="1600" dirty="0" smtClean="0">
                <a:latin typeface="Roboto Slab Regular"/>
                <a:ea typeface="Roboto Slab Regular"/>
                <a:cs typeface="Roboto Slab Regular"/>
                <a:sym typeface="Helvetica Light"/>
              </a:defRPr>
            </a:lvl1pPr>
            <a:lvl2pPr>
              <a:defRPr lang="fr-FR" sz="2500" dirty="0" smtClean="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defRPr lang="fr-FR" sz="2500" dirty="0" smtClean="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defRPr lang="fr-FR" sz="2500" dirty="0" smtClean="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defRPr lang="fr-FR" sz="2500" dirty="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1600" dirty="0" err="1" smtClean="0">
                <a:solidFill>
                  <a:srgbClr val="FFFFFF"/>
                </a:solidFill>
              </a:rPr>
              <a:t>Lorem</a:t>
            </a:r>
            <a:r>
              <a:rPr lang="fr-FR" sz="1600" dirty="0" smtClean="0">
                <a:solidFill>
                  <a:srgbClr val="FFFFFF"/>
                </a:solidFill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</a:rPr>
              <a:t>ipsum</a:t>
            </a:r>
            <a:r>
              <a:rPr lang="fr-FR" sz="1600" dirty="0" smtClean="0">
                <a:solidFill>
                  <a:srgbClr val="FFFFFF"/>
                </a:solidFill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</a:rPr>
              <a:t>dolor</a:t>
            </a:r>
            <a:r>
              <a:rPr lang="fr-FR" sz="1600" dirty="0" smtClean="0">
                <a:solidFill>
                  <a:srgbClr val="FFFFFF"/>
                </a:solidFill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</a:rPr>
              <a:t>sit</a:t>
            </a:r>
            <a:r>
              <a:rPr lang="fr-FR" sz="1600" dirty="0" smtClean="0">
                <a:solidFill>
                  <a:srgbClr val="FFFFFF"/>
                </a:solidFill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</a:rPr>
              <a:t>amet</a:t>
            </a:r>
            <a:r>
              <a:rPr lang="fr-FR" sz="1600" dirty="0" smtClean="0">
                <a:solidFill>
                  <a:srgbClr val="FFFFFF"/>
                </a:solidFill>
              </a:rPr>
              <a:t>, </a:t>
            </a:r>
            <a:r>
              <a:rPr lang="fr-FR" sz="1600" dirty="0" err="1" smtClean="0">
                <a:solidFill>
                  <a:srgbClr val="FFFFFF"/>
                </a:solidFill>
              </a:rPr>
              <a:t>consectetur</a:t>
            </a:r>
            <a:r>
              <a:rPr lang="fr-FR" sz="1600" dirty="0" smtClean="0">
                <a:solidFill>
                  <a:srgbClr val="FFFFFF"/>
                </a:solidFill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</a:rPr>
              <a:t>adipiscing</a:t>
            </a:r>
            <a:r>
              <a:rPr lang="fr-FR" sz="1600" dirty="0" smtClean="0">
                <a:solidFill>
                  <a:srgbClr val="FFFFFF"/>
                </a:solidFill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</a:rPr>
              <a:t>elit</a:t>
            </a:r>
            <a:r>
              <a:rPr lang="fr-FR" sz="1600" dirty="0" smtClean="0">
                <a:solidFill>
                  <a:srgbClr val="FFFFFF"/>
                </a:solidFill>
              </a:rPr>
              <a:t>. Nam </a:t>
            </a:r>
            <a:r>
              <a:rPr lang="fr-FR" sz="1600" dirty="0" err="1" smtClean="0">
                <a:solidFill>
                  <a:srgbClr val="FFFFFF"/>
                </a:solidFill>
              </a:rPr>
              <a:t>orci</a:t>
            </a:r>
            <a:r>
              <a:rPr lang="fr-FR" sz="1600" dirty="0" smtClean="0">
                <a:solidFill>
                  <a:srgbClr val="FFFFFF"/>
                </a:solidFill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</a:rPr>
              <a:t>metus</a:t>
            </a:r>
            <a:r>
              <a:rPr lang="fr-FR" sz="1600" dirty="0" smtClean="0">
                <a:solidFill>
                  <a:srgbClr val="FFFFFF"/>
                </a:solidFill>
              </a:rPr>
              <a:t>, </a:t>
            </a:r>
            <a:r>
              <a:rPr lang="fr-FR" sz="1600" dirty="0" err="1" smtClean="0">
                <a:solidFill>
                  <a:srgbClr val="FFFFFF"/>
                </a:solidFill>
              </a:rPr>
              <a:t>convallis</a:t>
            </a:r>
            <a:r>
              <a:rPr lang="fr-FR" sz="1600" dirty="0" smtClean="0">
                <a:solidFill>
                  <a:srgbClr val="FFFFFF"/>
                </a:solidFill>
              </a:rPr>
              <a:t> cursus </a:t>
            </a:r>
            <a:r>
              <a:rPr lang="fr-FR" sz="1600" dirty="0" err="1" smtClean="0">
                <a:solidFill>
                  <a:srgbClr val="FFFFFF"/>
                </a:solidFill>
              </a:rPr>
              <a:t>congue</a:t>
            </a:r>
            <a:r>
              <a:rPr lang="fr-FR" sz="1600" dirty="0" smtClean="0">
                <a:solidFill>
                  <a:srgbClr val="FFFFFF"/>
                </a:solidFill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</a:rPr>
              <a:t>sed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normAutofit/>
          </a:bodyPr>
          <a:lstStyle>
            <a:lvl1pPr>
              <a:defRPr sz="5600"/>
            </a:lvl1pPr>
          </a:lstStyle>
          <a:p>
            <a:pPr lvl="0"/>
            <a:r>
              <a:rPr lang="fr-FR" sz="5600" smtClean="0">
                <a:solidFill>
                  <a:srgbClr val="FFFFFF"/>
                </a:solidFill>
              </a:rPr>
              <a:t>Cliquez et modifiez le titre</a:t>
            </a:r>
            <a:endParaRPr sz="5600">
              <a:solidFill>
                <a:srgbClr val="FFFFFF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77774" y="1808077"/>
            <a:ext cx="2667039" cy="430887"/>
          </a:xfrm>
          <a:prstGeom prst="rect">
            <a:avLst/>
          </a:prstGeom>
          <a:solidFill>
            <a:srgbClr val="51A7F9"/>
          </a:solidFill>
          <a:ln w="12700">
            <a:miter lim="400000"/>
          </a:ln>
        </p:spPr>
        <p:txBody>
          <a:bodyPr wrap="none" lIns="50623" tIns="0" rIns="50623" bIns="0" anchor="ctr">
            <a:spAutoFit/>
          </a:bodyPr>
          <a:lstStyle>
            <a:lvl1pPr algn="l">
              <a:defRPr lang="fr-FR" sz="2800" dirty="0">
                <a:sym typeface="Helvetica Light"/>
              </a:defRPr>
            </a:lvl1pPr>
          </a:lstStyle>
          <a:p>
            <a:pPr lvl="0"/>
            <a:r>
              <a:rPr lang="fr-FR" dirty="0" smtClean="0"/>
              <a:t>Liste élément 1</a:t>
            </a:r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377774" y="3930528"/>
            <a:ext cx="2667039" cy="430887"/>
          </a:xfrm>
          <a:prstGeom prst="rect">
            <a:avLst/>
          </a:prstGeom>
          <a:solidFill>
            <a:srgbClr val="EC5D57"/>
          </a:solidFill>
          <a:ln w="12700">
            <a:miter lim="400000"/>
          </a:ln>
        </p:spPr>
        <p:txBody>
          <a:bodyPr wrap="none" lIns="50623" tIns="0" rIns="50623" bIns="0" anchor="ctr">
            <a:spAutoFit/>
          </a:bodyPr>
          <a:lstStyle>
            <a:lvl1pPr algn="l">
              <a:defRPr lang="fr-FR" sz="2800" dirty="0">
                <a:sym typeface="Helvetica Light"/>
              </a:defRPr>
            </a:lvl1pPr>
          </a:lstStyle>
          <a:p>
            <a:pPr lvl="0"/>
            <a:r>
              <a:rPr lang="fr-FR" dirty="0" smtClean="0"/>
              <a:t>Liste élément 1</a:t>
            </a:r>
            <a:endParaRPr lang="fr-FR" dirty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4436153" y="6425559"/>
            <a:ext cx="283227" cy="287575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marL="0" marR="0" indent="0" algn="ctr" defTabSz="410751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95EA4C0D-BB7E-BA4A-9BE2-5C239DADC8D7}" type="slidenum">
              <a:rPr kumimoji="0" lang="fr-FR" sz="14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Helvetica Light"/>
                <a:cs typeface="Helvetica Light"/>
                <a:sym typeface="Helvetica Light"/>
              </a:rPr>
              <a:pPr marL="0" marR="0" indent="0" algn="ctr" defTabSz="410751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7155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3C2-D15A-F443-BB0E-CCCB31FAF02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7BAF-ABE4-534F-A68A-6CF7ED160C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6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3C2-D15A-F443-BB0E-CCCB31FAF02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7BAF-ABE4-534F-A68A-6CF7ED160C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8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3C2-D15A-F443-BB0E-CCCB31FAF02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7BAF-ABE4-534F-A68A-6CF7ED160C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9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3C2-D15A-F443-BB0E-CCCB31FAF02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7BAF-ABE4-534F-A68A-6CF7ED160C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8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3C2-D15A-F443-BB0E-CCCB31FAF02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7BAF-ABE4-534F-A68A-6CF7ED160C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2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3C2-D15A-F443-BB0E-CCCB31FAF02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7BAF-ABE4-534F-A68A-6CF7ED160C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3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3C2-D15A-F443-BB0E-CCCB31FAF02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3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3C2-D15A-F443-BB0E-CCCB31FAF02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7BAF-ABE4-534F-A68A-6CF7ED160C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5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143C2-D15A-F443-BB0E-CCCB31FAF02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97BAF-ABE4-534F-A68A-6CF7ED160C1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1166690"/>
          </a:xfrm>
          <a:prstGeom prst="rect">
            <a:avLst/>
          </a:prstGeom>
          <a:solidFill>
            <a:srgbClr val="61B8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logo-white-squar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69" y="-19685"/>
            <a:ext cx="1008031" cy="11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3" descr="2014-12-18 18.16.34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2" t="25097" r="2861" b="5144"/>
          <a:stretch/>
        </p:blipFill>
        <p:spPr>
          <a:xfrm>
            <a:off x="0" y="1143000"/>
            <a:ext cx="9144000" cy="5816600"/>
          </a:xfrm>
          <a:prstGeom prst="rect">
            <a:avLst/>
          </a:prstGeom>
        </p:spPr>
      </p:pic>
      <p:sp>
        <p:nvSpPr>
          <p:cNvPr id="8" name="Titre 8"/>
          <p:cNvSpPr txBox="1">
            <a:spLocks/>
          </p:cNvSpPr>
          <p:nvPr/>
        </p:nvSpPr>
        <p:spPr>
          <a:xfrm>
            <a:off x="669727" y="167126"/>
            <a:ext cx="7804547" cy="764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0" cap="all" dirty="0" smtClean="0">
                <a:solidFill>
                  <a:schemeClr val="bg1"/>
                </a:solidFill>
                <a:latin typeface="Bebas Neue Bold"/>
                <a:cs typeface="Bebas Neue Bold"/>
              </a:rPr>
              <a:t>ENSC </a:t>
            </a:r>
            <a:r>
              <a:rPr lang="fr-FR" sz="6000" cap="all" dirty="0" err="1" smtClean="0">
                <a:solidFill>
                  <a:schemeClr val="bg1"/>
                </a:solidFill>
                <a:latin typeface="Bebas Neue Bold"/>
                <a:cs typeface="Bebas Neue Bold"/>
              </a:rPr>
              <a:t>BRAINIFied</a:t>
            </a:r>
            <a:endParaRPr lang="fr-FR" sz="6000" cap="all" dirty="0">
              <a:solidFill>
                <a:schemeClr val="bg1"/>
              </a:solidFill>
              <a:latin typeface="Bebas Neue Bold"/>
              <a:cs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12898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"/>
            <a:ext cx="9144000" cy="1166690"/>
          </a:xfrm>
          <a:prstGeom prst="rect">
            <a:avLst/>
          </a:prstGeom>
          <a:solidFill>
            <a:srgbClr val="61B8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669727" y="167126"/>
            <a:ext cx="7804547" cy="764211"/>
          </a:xfrm>
        </p:spPr>
        <p:txBody>
          <a:bodyPr>
            <a:noAutofit/>
          </a:bodyPr>
          <a:lstStyle/>
          <a:p>
            <a:pPr algn="l"/>
            <a:r>
              <a:rPr lang="fr-FR" sz="5400" cap="all" dirty="0" smtClean="0">
                <a:solidFill>
                  <a:schemeClr val="bg1"/>
                </a:solidFill>
                <a:latin typeface="Bebas Neue Bold"/>
                <a:cs typeface="Bebas Neue Bold"/>
              </a:rPr>
              <a:t>Être un « petit » e-commerçant</a:t>
            </a:r>
            <a:endParaRPr lang="fr-FR" sz="5400" cap="all" dirty="0">
              <a:solidFill>
                <a:schemeClr val="bg1"/>
              </a:solidFill>
              <a:latin typeface="Bebas Neue Bold"/>
              <a:cs typeface="Bebas Neue Bol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1293692"/>
            <a:ext cx="2070100" cy="1500308"/>
          </a:xfrm>
          <a:prstGeom prst="rect">
            <a:avLst/>
          </a:prstGeom>
          <a:solidFill>
            <a:srgbClr val="55B5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 smtClean="0">
                <a:latin typeface="Helvetica Neue"/>
                <a:cs typeface="Helvetica Neue"/>
              </a:rPr>
              <a:t>97%</a:t>
            </a:r>
          </a:p>
          <a:p>
            <a:r>
              <a:rPr lang="fr-FR" sz="900" dirty="0" smtClean="0">
                <a:latin typeface="Helvetica Neue"/>
                <a:cs typeface="Helvetica Neue"/>
              </a:rPr>
              <a:t/>
            </a:r>
            <a:br>
              <a:rPr lang="fr-FR" sz="900" dirty="0" smtClean="0">
                <a:latin typeface="Helvetica Neue"/>
                <a:cs typeface="Helvetica Neue"/>
              </a:rPr>
            </a:br>
            <a:r>
              <a:rPr lang="fr-FR" sz="1000" dirty="0" smtClean="0">
                <a:latin typeface="Helvetica Neue"/>
                <a:cs typeface="Helvetica Neue"/>
              </a:rPr>
              <a:t>le nombre de visiteurs qui n’achètent pas</a:t>
            </a:r>
          </a:p>
          <a:p>
            <a:endParaRPr lang="fr-FR" sz="1000" dirty="0">
              <a:latin typeface="Helvetica Neue"/>
              <a:cs typeface="Helvetica Neue"/>
            </a:endParaRPr>
          </a:p>
          <a:p>
            <a:r>
              <a:rPr lang="fr-FR" sz="1000" b="1" dirty="0" smtClean="0">
                <a:latin typeface="Helvetica Neue"/>
                <a:cs typeface="Helvetica Neue"/>
              </a:rPr>
              <a:t>AUDIENCE GRISE</a:t>
            </a:r>
            <a:endParaRPr lang="fr-FR" sz="1000" b="1" dirty="0"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3200" y="1293692"/>
            <a:ext cx="5952926" cy="1500308"/>
          </a:xfrm>
          <a:prstGeom prst="rect">
            <a:avLst/>
          </a:prstGeom>
          <a:solidFill>
            <a:srgbClr val="F5D9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25800">
              <a:tabLst>
                <a:tab pos="6096000" algn="l"/>
              </a:tabLst>
            </a:pPr>
            <a:r>
              <a:rPr lang="fr-FR" sz="4000" dirty="0" smtClean="0">
                <a:solidFill>
                  <a:schemeClr val="tx1"/>
                </a:solidFill>
                <a:latin typeface="Helvetica Neue"/>
                <a:cs typeface="Helvetica Neue"/>
              </a:rPr>
              <a:t>6000 </a:t>
            </a:r>
            <a:r>
              <a:rPr lang="fr-FR" sz="2400" dirty="0" smtClean="0">
                <a:solidFill>
                  <a:schemeClr val="tx1"/>
                </a:solidFill>
                <a:latin typeface="Helvetica Neue"/>
                <a:cs typeface="Helvetica Neue"/>
              </a:rPr>
              <a:t>/ 164200</a:t>
            </a:r>
            <a:endParaRPr lang="fr-FR" dirty="0" smtClean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>
              <a:tabLst>
                <a:tab pos="6096000" algn="l"/>
              </a:tabLst>
            </a:pPr>
            <a:endParaRPr lang="fr-FR" sz="1000" dirty="0" smtClean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2159000">
              <a:tabLst>
                <a:tab pos="6096000" algn="l"/>
              </a:tabLst>
            </a:pPr>
            <a:r>
              <a:rPr lang="fr-FR" sz="1000" dirty="0" smtClean="0">
                <a:solidFill>
                  <a:schemeClr val="tx1"/>
                </a:solidFill>
                <a:latin typeface="Helvetica Neue"/>
                <a:cs typeface="Helvetica Neue"/>
              </a:rPr>
              <a:t>le nombre de e-commerçants réalisant plus d’1m€ de CA /an</a:t>
            </a:r>
          </a:p>
          <a:p>
            <a:pPr>
              <a:tabLst>
                <a:tab pos="6096000" algn="l"/>
              </a:tabLst>
            </a:pPr>
            <a:endParaRPr lang="fr-FR" sz="1000" cap="all" dirty="0" smtClean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>
              <a:tabLst>
                <a:tab pos="0" algn="l"/>
                <a:tab pos="6096000" algn="l"/>
              </a:tabLst>
            </a:pPr>
            <a:r>
              <a:rPr lang="fr-FR" sz="1000" b="1" cap="all" dirty="0" smtClean="0">
                <a:solidFill>
                  <a:schemeClr val="tx1"/>
                </a:solidFill>
                <a:latin typeface="Helvetica Neue"/>
                <a:cs typeface="Helvetica Neue"/>
              </a:rPr>
              <a:t>CONFISCATION DU TRAFIC et DU CA sur peu d’acteurs et leurs places de marché</a:t>
            </a:r>
            <a:endParaRPr lang="fr-FR" sz="1000" b="1" cap="all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" y="2948485"/>
            <a:ext cx="3009900" cy="1428844"/>
          </a:xfrm>
          <a:prstGeom prst="rect">
            <a:avLst/>
          </a:prstGeom>
          <a:solidFill>
            <a:srgbClr val="A058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algn="ctr"/>
            <a:r>
              <a:rPr lang="fr-FR" sz="4000" dirty="0" smtClean="0">
                <a:latin typeface="Helvetica Neue"/>
                <a:cs typeface="Helvetica Neue"/>
              </a:rPr>
              <a:t>20%</a:t>
            </a:r>
            <a:endParaRPr lang="fr-FR" sz="4000" dirty="0">
              <a:latin typeface="Helvetica Neue"/>
              <a:cs typeface="Helvetica Neue"/>
            </a:endParaRPr>
          </a:p>
          <a:p>
            <a:pPr marL="177800" algn="ctr"/>
            <a:r>
              <a:rPr lang="fr-FR" sz="900" dirty="0">
                <a:latin typeface="Helvetica Neue"/>
                <a:cs typeface="Helvetica Neue"/>
              </a:rPr>
              <a:t/>
            </a:r>
            <a:br>
              <a:rPr lang="fr-FR" sz="900" dirty="0">
                <a:latin typeface="Helvetica Neue"/>
                <a:cs typeface="Helvetica Neue"/>
              </a:rPr>
            </a:br>
            <a:r>
              <a:rPr lang="fr-FR" sz="1000" dirty="0" smtClean="0">
                <a:latin typeface="Helvetica Neue"/>
                <a:cs typeface="Helvetica Neue"/>
              </a:rPr>
              <a:t>la part du coût de l’acquisition client dans le chiffre d’affaire d’un e-commerçant</a:t>
            </a:r>
            <a:endParaRPr lang="fr-FR" sz="1000" dirty="0">
              <a:latin typeface="Helvetica Neue"/>
              <a:cs typeface="Helvetica Neue"/>
            </a:endParaRPr>
          </a:p>
          <a:p>
            <a:pPr marL="177800" algn="ctr"/>
            <a:endParaRPr lang="fr-FR" sz="1000" dirty="0">
              <a:latin typeface="Helvetica Neue"/>
              <a:cs typeface="Helvetica Neue"/>
            </a:endParaRPr>
          </a:p>
          <a:p>
            <a:pPr marL="177800" algn="ctr"/>
            <a:r>
              <a:rPr lang="fr-FR" sz="1000" dirty="0" smtClean="0">
                <a:latin typeface="Helvetica Neue"/>
                <a:cs typeface="Helvetica Neue"/>
              </a:rPr>
              <a:t>COMPRENDRE EXPLOITER SON AUDIENCE</a:t>
            </a:r>
            <a:endParaRPr lang="fr-FR" sz="1000" dirty="0">
              <a:latin typeface="Helvetica Neue"/>
              <a:cs typeface="Helvetica Neue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79626" y="2948485"/>
            <a:ext cx="5016499" cy="2446929"/>
          </a:xfrm>
          <a:prstGeom prst="rect">
            <a:avLst/>
          </a:prstGeom>
          <a:solidFill>
            <a:srgbClr val="E853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600" dirty="0" smtClean="0">
              <a:latin typeface="Helvetica Neue"/>
              <a:cs typeface="Helvetica Neue"/>
            </a:endParaRPr>
          </a:p>
          <a:p>
            <a:pPr marL="177800">
              <a:tabLst>
                <a:tab pos="177800" algn="l"/>
              </a:tabLst>
            </a:pPr>
            <a:r>
              <a:rPr lang="fr-FR" sz="2600" dirty="0" smtClean="0">
                <a:latin typeface="Helvetica Neue"/>
                <a:cs typeface="Helvetica Neue"/>
              </a:rPr>
              <a:t>PERFORMANCE</a:t>
            </a:r>
          </a:p>
          <a:p>
            <a:pPr marL="177800">
              <a:tabLst>
                <a:tab pos="177800" algn="l"/>
              </a:tabLst>
            </a:pPr>
            <a:endParaRPr lang="fr-FR" sz="1000" dirty="0" smtClean="0">
              <a:latin typeface="Helvetica Neue"/>
              <a:cs typeface="Helvetica Neue"/>
            </a:endParaRPr>
          </a:p>
          <a:p>
            <a:pPr marL="177800">
              <a:tabLst>
                <a:tab pos="177800" algn="l"/>
              </a:tabLst>
            </a:pPr>
            <a:endParaRPr lang="fr-FR" sz="1000" dirty="0" smtClean="0">
              <a:latin typeface="Helvetica Neue"/>
              <a:cs typeface="Helvetica Neue"/>
            </a:endParaRPr>
          </a:p>
          <a:p>
            <a:pPr marL="177800">
              <a:tabLst>
                <a:tab pos="177800" algn="l"/>
              </a:tabLst>
            </a:pPr>
            <a:r>
              <a:rPr lang="fr-FR" sz="1000" dirty="0" smtClean="0">
                <a:latin typeface="Helvetica Neue"/>
                <a:cs typeface="Helvetica Neue"/>
              </a:rPr>
              <a:t>de nombreux outils de recommandation sur le marché, dont il est difficile de mesurer l’impact réel</a:t>
            </a:r>
          </a:p>
          <a:p>
            <a:pPr marL="177800">
              <a:tabLst>
                <a:tab pos="177800" algn="l"/>
              </a:tabLst>
            </a:pPr>
            <a:endParaRPr lang="fr-FR" sz="1000" dirty="0" smtClean="0">
              <a:latin typeface="Helvetica Neue"/>
              <a:cs typeface="Helvetica Neue"/>
            </a:endParaRPr>
          </a:p>
          <a:p>
            <a:pPr marL="177800">
              <a:tabLst>
                <a:tab pos="177800" algn="l"/>
              </a:tabLst>
            </a:pPr>
            <a:endParaRPr lang="fr-FR" sz="1000" dirty="0">
              <a:latin typeface="Helvetica Neue"/>
              <a:cs typeface="Helvetica Neue"/>
            </a:endParaRPr>
          </a:p>
          <a:p>
            <a:pPr marL="177800">
              <a:tabLst>
                <a:tab pos="177800" algn="l"/>
              </a:tabLst>
            </a:pPr>
            <a:endParaRPr lang="fr-FR" sz="1000" dirty="0">
              <a:latin typeface="Helvetica Neue"/>
              <a:cs typeface="Helvetica Neue"/>
            </a:endParaRPr>
          </a:p>
          <a:p>
            <a:pPr marL="177800">
              <a:tabLst>
                <a:tab pos="177800" algn="l"/>
              </a:tabLst>
            </a:pPr>
            <a:r>
              <a:rPr lang="fr-FR" sz="1000" cap="all" dirty="0" smtClean="0">
                <a:latin typeface="Helvetica Neue"/>
                <a:cs typeface="Helvetica Neue"/>
              </a:rPr>
              <a:t>Transparence des moteurs de recommandation </a:t>
            </a:r>
          </a:p>
          <a:p>
            <a:pPr marL="177800">
              <a:tabLst>
                <a:tab pos="177800" algn="l"/>
              </a:tabLst>
            </a:pPr>
            <a:r>
              <a:rPr lang="fr-FR" sz="1000" cap="all" dirty="0" smtClean="0">
                <a:latin typeface="Helvetica Neue"/>
                <a:cs typeface="Helvetica Neue"/>
              </a:rPr>
              <a:t>vs </a:t>
            </a:r>
          </a:p>
          <a:p>
            <a:pPr marL="177800">
              <a:tabLst>
                <a:tab pos="177800" algn="l"/>
              </a:tabLst>
            </a:pPr>
            <a:r>
              <a:rPr lang="fr-FR" sz="1000" cap="all" dirty="0" smtClean="0">
                <a:latin typeface="Helvetica Neue"/>
                <a:cs typeface="Helvetica Neue"/>
              </a:rPr>
              <a:t>Débat d’experts</a:t>
            </a:r>
          </a:p>
          <a:p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533400" y="4531814"/>
            <a:ext cx="3009900" cy="863600"/>
          </a:xfrm>
          <a:prstGeom prst="rect">
            <a:avLst/>
          </a:prstGeom>
          <a:solidFill>
            <a:srgbClr val="7BCD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/>
            <a:r>
              <a:rPr lang="fr-FR" cap="all" dirty="0" smtClean="0">
                <a:latin typeface="Helvetica Neue"/>
                <a:cs typeface="Helvetica Neue"/>
              </a:rPr>
              <a:t>PILOTAGE</a:t>
            </a:r>
          </a:p>
          <a:p>
            <a:endParaRPr lang="fr-FR" sz="1050" dirty="0" smtClean="0">
              <a:latin typeface="Helvetica Neue"/>
              <a:cs typeface="Helvetica Neue"/>
            </a:endParaRPr>
          </a:p>
          <a:p>
            <a:pPr marL="88900" defTabSz="88900"/>
            <a:r>
              <a:rPr lang="fr-FR" sz="1050" dirty="0" smtClean="0">
                <a:latin typeface="Helvetica Neue"/>
                <a:cs typeface="Helvetica Neue"/>
              </a:rPr>
              <a:t>des outils </a:t>
            </a:r>
            <a:r>
              <a:rPr lang="fr-FR" sz="1050" dirty="0" err="1" smtClean="0">
                <a:latin typeface="Helvetica Neue"/>
                <a:cs typeface="Helvetica Neue"/>
              </a:rPr>
              <a:t>analytics</a:t>
            </a:r>
            <a:r>
              <a:rPr lang="fr-FR" sz="1050" dirty="0" smtClean="0">
                <a:latin typeface="Helvetica Neue"/>
                <a:cs typeface="Helvetica Neue"/>
              </a:rPr>
              <a:t> orientés sur des KPI techniques, compliqués et/ou couteux</a:t>
            </a:r>
            <a:endParaRPr lang="fr-FR" sz="1050" dirty="0">
              <a:latin typeface="Helvetica Neue"/>
              <a:cs typeface="Helvetica Neue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3400" y="5549900"/>
            <a:ext cx="4914900" cy="1206500"/>
          </a:xfrm>
          <a:prstGeom prst="rect">
            <a:avLst/>
          </a:prstGeom>
          <a:solidFill>
            <a:srgbClr val="667A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fr-FR" sz="2000" cap="all" dirty="0" smtClean="0"/>
              <a:t>Comprendre son e-</a:t>
            </a:r>
            <a:r>
              <a:rPr lang="fr-FR" sz="2800" b="1" cap="all" dirty="0" smtClean="0"/>
              <a:t>commerce</a:t>
            </a:r>
            <a:endParaRPr lang="fr-FR" dirty="0" smtClean="0"/>
          </a:p>
          <a:p>
            <a:pPr marL="355600"/>
            <a:endParaRPr lang="fr-FR" sz="1000" dirty="0" smtClean="0"/>
          </a:p>
          <a:p>
            <a:pPr marL="355600"/>
            <a:r>
              <a:rPr lang="fr-FR" sz="1000" dirty="0" smtClean="0"/>
              <a:t>Pas de vision sur les cycles de vente, l’efficacité de son catalogue, </a:t>
            </a:r>
          </a:p>
          <a:p>
            <a:pPr marL="355600"/>
            <a:r>
              <a:rPr lang="fr-FR" sz="1000" dirty="0" smtClean="0"/>
              <a:t>le cross </a:t>
            </a:r>
            <a:r>
              <a:rPr lang="fr-FR" sz="1000" dirty="0" err="1" smtClean="0"/>
              <a:t>sell</a:t>
            </a:r>
            <a:r>
              <a:rPr lang="fr-FR" sz="1000" dirty="0" smtClean="0"/>
              <a:t> réel, le comportement de son audience grise</a:t>
            </a:r>
            <a:endParaRPr lang="fr-FR" sz="1000" dirty="0"/>
          </a:p>
        </p:txBody>
      </p:sp>
      <p:sp>
        <p:nvSpPr>
          <p:cNvPr id="46" name="Rectangle 45"/>
          <p:cNvSpPr/>
          <p:nvPr/>
        </p:nvSpPr>
        <p:spPr>
          <a:xfrm>
            <a:off x="5626100" y="5549900"/>
            <a:ext cx="3070026" cy="1193800"/>
          </a:xfrm>
          <a:prstGeom prst="rect">
            <a:avLst/>
          </a:prstGeom>
          <a:solidFill>
            <a:srgbClr val="F19B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Helvetica Neue"/>
                <a:cs typeface="Helvetica Neue"/>
              </a:rPr>
              <a:t>30% </a:t>
            </a:r>
          </a:p>
          <a:p>
            <a:pPr algn="ctr"/>
            <a:endParaRPr lang="fr-FR" sz="1050" dirty="0">
              <a:latin typeface="Helvetica Neue"/>
              <a:cs typeface="Helvetica Neue"/>
            </a:endParaRPr>
          </a:p>
          <a:p>
            <a:pPr algn="ctr"/>
            <a:r>
              <a:rPr lang="fr-FR" sz="1050" dirty="0" smtClean="0">
                <a:latin typeface="Helvetica Neue"/>
                <a:cs typeface="Helvetica Neue"/>
              </a:rPr>
              <a:t>des sites marchands ferment chaque année</a:t>
            </a:r>
            <a:endParaRPr lang="fr-FR" sz="1050" dirty="0">
              <a:latin typeface="Helvetica Neue"/>
              <a:cs typeface="Helvetica Neue"/>
            </a:endParaRPr>
          </a:p>
        </p:txBody>
      </p:sp>
      <p:pic>
        <p:nvPicPr>
          <p:cNvPr id="47" name="Image 46" descr="logo-white-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69" y="-19685"/>
            <a:ext cx="1008031" cy="11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81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29219"/>
          </a:xfrm>
          <a:prstGeom prst="rect">
            <a:avLst/>
          </a:prstGeom>
          <a:solidFill>
            <a:srgbClr val="61B8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1229219"/>
            <a:ext cx="6400800" cy="659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400" spc="60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24505" y="1229220"/>
            <a:ext cx="6951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COMPRENDRE</a:t>
            </a:r>
            <a:r>
              <a:rPr lang="fr-FR" sz="2000" dirty="0" smtClean="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Helvetica Neue"/>
                <a:cs typeface="Helvetica Neue"/>
              </a:rPr>
              <a:t>avec une solution de pilotage orientée « commerce » </a:t>
            </a:r>
            <a:endParaRPr lang="fr-FR" sz="20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23026" y="31948"/>
            <a:ext cx="9120973" cy="1197272"/>
          </a:xfrm>
        </p:spPr>
        <p:txBody>
          <a:bodyPr>
            <a:noAutofit/>
          </a:bodyPr>
          <a:lstStyle/>
          <a:p>
            <a:r>
              <a:rPr lang="fr-FR" sz="2800" cap="all" dirty="0" smtClean="0">
                <a:solidFill>
                  <a:srgbClr val="FFFFFF"/>
                </a:solidFill>
                <a:latin typeface="Bebas Neue Bold"/>
                <a:cs typeface="Bebas Neue Bold"/>
              </a:rPr>
              <a:t>Brainify : 1</a:t>
            </a:r>
            <a:r>
              <a:rPr lang="fr-FR" sz="2800" cap="all" baseline="30000" dirty="0" smtClean="0">
                <a:solidFill>
                  <a:srgbClr val="FFFFFF"/>
                </a:solidFill>
                <a:latin typeface="Bebas Neue Bold"/>
                <a:cs typeface="Bebas Neue Bold"/>
              </a:rPr>
              <a:t>er</a:t>
            </a:r>
            <a:r>
              <a:rPr lang="fr-FR" sz="2800" cap="all" dirty="0" smtClean="0">
                <a:solidFill>
                  <a:srgbClr val="FFFFFF"/>
                </a:solidFill>
                <a:latin typeface="Bebas Neue Bold"/>
                <a:cs typeface="Bebas Neue Bold"/>
              </a:rPr>
              <a:t> Centre de performance pour e-commerçant</a:t>
            </a:r>
            <a:br>
              <a:rPr lang="fr-FR" sz="2800" cap="all" dirty="0" smtClean="0">
                <a:solidFill>
                  <a:srgbClr val="FFFFFF"/>
                </a:solidFill>
                <a:latin typeface="Bebas Neue Bold"/>
                <a:cs typeface="Bebas Neue Bold"/>
              </a:rPr>
            </a:br>
            <a:r>
              <a:rPr lang="fr-FR" sz="2000" cap="all" dirty="0">
                <a:solidFill>
                  <a:srgbClr val="FFFFFF"/>
                </a:solidFill>
                <a:latin typeface="Bebas Neue Bold"/>
                <a:cs typeface="Bebas Neue Bold"/>
              </a:rPr>
              <a:t>S</a:t>
            </a:r>
            <a:r>
              <a:rPr lang="fr-FR" sz="2000" cap="all" dirty="0" smtClean="0">
                <a:solidFill>
                  <a:srgbClr val="FFFFFF"/>
                </a:solidFill>
                <a:latin typeface="Bebas Neue Bold"/>
                <a:cs typeface="Bebas Neue Bold"/>
              </a:rPr>
              <a:t>olution </a:t>
            </a:r>
            <a:r>
              <a:rPr lang="fr-FR" sz="2000" cap="all" dirty="0" err="1" smtClean="0">
                <a:solidFill>
                  <a:srgbClr val="FFFFFF"/>
                </a:solidFill>
                <a:latin typeface="Bebas Neue Bold"/>
                <a:cs typeface="Bebas Neue Bold"/>
              </a:rPr>
              <a:t>Saas</a:t>
            </a:r>
            <a:r>
              <a:rPr lang="fr-FR" sz="2000" cap="all" dirty="0" smtClean="0">
                <a:solidFill>
                  <a:srgbClr val="FFFFFF"/>
                </a:solidFill>
                <a:latin typeface="Bebas Neue Bold"/>
                <a:cs typeface="Bebas Neue Bold"/>
              </a:rPr>
              <a:t>  installée en 3 clicks</a:t>
            </a:r>
            <a:endParaRPr lang="fr-FR" sz="2000" cap="all" dirty="0">
              <a:solidFill>
                <a:srgbClr val="FFFFFF"/>
              </a:solidFill>
              <a:latin typeface="Bebas Neue Bold"/>
              <a:cs typeface="Bebas Neue Bold"/>
            </a:endParaRPr>
          </a:p>
        </p:txBody>
      </p:sp>
      <p:pic>
        <p:nvPicPr>
          <p:cNvPr id="23" name="Image 22" descr="Capture d’écran 2015-07-15 à 11.48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96" y="1749464"/>
            <a:ext cx="1559476" cy="1080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Image 24" descr="Capture d’écran 2015-07-15 à 11.47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96" y="3001332"/>
            <a:ext cx="1559476" cy="107349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 29" descr="Capture d’écran 2015-07-15 à 11.45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351" y="2998691"/>
            <a:ext cx="1652307" cy="1080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Image 30" descr="Capture d’écran 2015-07-15 à 11.46.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351" y="1738182"/>
            <a:ext cx="1646388" cy="1080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ZoneTexte 31"/>
          <p:cNvSpPr txBox="1"/>
          <p:nvPr/>
        </p:nvSpPr>
        <p:spPr>
          <a:xfrm>
            <a:off x="2141467" y="2048741"/>
            <a:ext cx="2630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000000"/>
                </a:solidFill>
                <a:latin typeface="Helvetica Neue"/>
                <a:cs typeface="Helvetica Neue"/>
              </a:rPr>
              <a:t>Sources </a:t>
            </a:r>
            <a:r>
              <a:rPr lang="fr-FR" sz="1100" dirty="0">
                <a:solidFill>
                  <a:srgbClr val="000000"/>
                </a:solidFill>
                <a:latin typeface="Helvetica Neue"/>
                <a:cs typeface="Helvetica Neue"/>
              </a:rPr>
              <a:t>de trafic, chemins d'acquisition, rentabilité... </a:t>
            </a:r>
            <a:endParaRPr lang="fr-FR" sz="1100" dirty="0" smtClean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r>
              <a:rPr lang="fr-FR" sz="1100" dirty="0" smtClean="0">
                <a:solidFill>
                  <a:srgbClr val="000000"/>
                </a:solidFill>
                <a:latin typeface="Helvetica Neue"/>
                <a:cs typeface="Helvetica Neue"/>
              </a:rPr>
              <a:t>Misez </a:t>
            </a:r>
            <a:r>
              <a:rPr lang="fr-FR" sz="1100" dirty="0">
                <a:solidFill>
                  <a:srgbClr val="000000"/>
                </a:solidFill>
                <a:latin typeface="Helvetica Neue"/>
                <a:cs typeface="Helvetica Neue"/>
              </a:rPr>
              <a:t>sur les bons leviers et gagnez en efficacité.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771595" y="3258450"/>
            <a:ext cx="24419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>
                <a:solidFill>
                  <a:srgbClr val="000000"/>
                </a:solidFill>
                <a:latin typeface="Helvetica Neue"/>
                <a:cs typeface="Helvetica Neue"/>
              </a:rPr>
              <a:t>CLTV, Cohortes….</a:t>
            </a:r>
            <a:br>
              <a:rPr lang="fr-FR" sz="1100" dirty="0" smtClean="0">
                <a:solidFill>
                  <a:srgbClr val="000000"/>
                </a:solidFill>
                <a:latin typeface="Helvetica Neue"/>
                <a:cs typeface="Helvetica Neue"/>
              </a:rPr>
            </a:br>
            <a:r>
              <a:rPr lang="fr-FR" sz="1100" dirty="0" smtClean="0">
                <a:solidFill>
                  <a:srgbClr val="000000"/>
                </a:solidFill>
                <a:latin typeface="Helvetica Neue"/>
                <a:cs typeface="Helvetica Neue"/>
              </a:rPr>
              <a:t>Recrutez les clients au bon moment et suivez leur fidélité</a:t>
            </a:r>
            <a:endParaRPr lang="fr-FR" sz="11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41467" y="3255332"/>
            <a:ext cx="2630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000000"/>
                </a:solidFill>
                <a:latin typeface="Helvetica Neue"/>
                <a:cs typeface="Helvetica Neue"/>
              </a:rPr>
              <a:t>Saisonnalité, produit apporteur de trafic ou influenceurs, ne passez pas à côté de vos produits ambassadeurs</a:t>
            </a:r>
            <a:endParaRPr lang="fr-FR" sz="11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771595" y="2048741"/>
            <a:ext cx="2492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>
                <a:solidFill>
                  <a:srgbClr val="000000"/>
                </a:solidFill>
                <a:latin typeface="Helvetica Neue"/>
                <a:cs typeface="Helvetica Neue"/>
              </a:rPr>
              <a:t>Cycle de vente produit, timing  relance client, prédictif des ventes et les best seller à propulser sur les opérations commerciales </a:t>
            </a:r>
            <a:endParaRPr lang="fr-FR" sz="11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36" name="Espace réservé du texte 10"/>
          <p:cNvSpPr txBox="1">
            <a:spLocks/>
          </p:cNvSpPr>
          <p:nvPr/>
        </p:nvSpPr>
        <p:spPr>
          <a:xfrm>
            <a:off x="2141467" y="3004020"/>
            <a:ext cx="1431466" cy="215444"/>
          </a:xfrm>
          <a:prstGeom prst="rect">
            <a:avLst/>
          </a:prstGeom>
          <a:solidFill>
            <a:srgbClr val="61B8A8"/>
          </a:solidFill>
          <a:ln w="12700">
            <a:miter lim="400000"/>
          </a:ln>
        </p:spPr>
        <p:txBody>
          <a:bodyPr wrap="square" lIns="25312" tIns="0" rIns="25312" bIns="0" anchor="ctr">
            <a:spAutoFit/>
          </a:bodyPr>
          <a:lstStyle>
            <a:defPPr>
              <a:defRPr lang="en-US"/>
            </a:defPPr>
            <a:lvl1pPr defTabSz="584200">
              <a:defRPr sz="160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indent="228600" algn="ctr" defTabSz="584200">
              <a:defRPr sz="9000">
                <a:solidFill>
                  <a:srgbClr val="FFFFFF"/>
                </a:solidFill>
              </a:defRPr>
            </a:lvl2pPr>
            <a:lvl3pPr indent="457200" algn="ctr" defTabSz="584200">
              <a:defRPr sz="9000">
                <a:solidFill>
                  <a:srgbClr val="FFFFFF"/>
                </a:solidFill>
              </a:defRPr>
            </a:lvl3pPr>
            <a:lvl4pPr indent="685800" algn="ctr" defTabSz="584200">
              <a:defRPr sz="9000">
                <a:solidFill>
                  <a:srgbClr val="FFFFFF"/>
                </a:solidFill>
              </a:defRPr>
            </a:lvl4pPr>
            <a:lvl5pPr indent="914400" algn="ctr" defTabSz="584200">
              <a:defRPr sz="9000">
                <a:solidFill>
                  <a:srgbClr val="FFFFFF"/>
                </a:solidFill>
              </a:defRPr>
            </a:lvl5pPr>
            <a:lvl6pPr indent="1143000" algn="ctr" defTabSz="584200">
              <a:defRPr sz="9000">
                <a:solidFill>
                  <a:srgbClr val="FFFFFF"/>
                </a:solidFill>
              </a:defRPr>
            </a:lvl6pPr>
            <a:lvl7pPr indent="1371600" algn="ctr" defTabSz="584200">
              <a:defRPr sz="9000">
                <a:solidFill>
                  <a:srgbClr val="FFFFFF"/>
                </a:solidFill>
              </a:defRPr>
            </a:lvl7pPr>
            <a:lvl8pPr indent="1600200" algn="ctr" defTabSz="584200">
              <a:defRPr sz="9000">
                <a:solidFill>
                  <a:srgbClr val="FFFFFF"/>
                </a:solidFill>
              </a:defRPr>
            </a:lvl8pPr>
            <a:lvl9pPr indent="1828800" algn="ctr" defTabSz="584200">
              <a:defRPr sz="9000">
                <a:solidFill>
                  <a:srgbClr val="FFFFFF"/>
                </a:solidFill>
              </a:defRPr>
            </a:lvl9pPr>
          </a:lstStyle>
          <a:p>
            <a:r>
              <a:rPr lang="fr-FR" sz="1400" dirty="0"/>
              <a:t>Analyse produit</a:t>
            </a:r>
          </a:p>
        </p:txBody>
      </p:sp>
      <p:sp>
        <p:nvSpPr>
          <p:cNvPr id="37" name="Espace réservé du texte 10"/>
          <p:cNvSpPr txBox="1">
            <a:spLocks/>
          </p:cNvSpPr>
          <p:nvPr/>
        </p:nvSpPr>
        <p:spPr>
          <a:xfrm>
            <a:off x="2141467" y="1764852"/>
            <a:ext cx="1025066" cy="215444"/>
          </a:xfrm>
          <a:prstGeom prst="rect">
            <a:avLst/>
          </a:prstGeom>
          <a:solidFill>
            <a:srgbClr val="61B8A8"/>
          </a:solidFill>
          <a:ln w="12700">
            <a:miter lim="400000"/>
          </a:ln>
        </p:spPr>
        <p:txBody>
          <a:bodyPr wrap="square" lIns="25312" tIns="0" rIns="25312" bIns="0" anchor="ctr">
            <a:spAutoFit/>
          </a:bodyPr>
          <a:lstStyle>
            <a:lvl1pPr algn="l" defTabSz="584200" eaLnBrk="1" hangingPunct="1">
              <a:defRPr lang="fr-FR" sz="40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2pPr>
            <a:lvl3pPr indent="4572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3pPr>
            <a:lvl4pPr indent="6858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4pPr>
            <a:lvl5pPr indent="9144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5pPr>
            <a:lvl6pPr indent="11430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6pPr>
            <a:lvl7pPr indent="13716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7pPr>
            <a:lvl8pPr indent="16002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8pPr>
            <a:lvl9pPr indent="18288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9pPr>
          </a:lstStyle>
          <a:p>
            <a:r>
              <a:rPr lang="fr-FR" sz="140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Acquisition</a:t>
            </a:r>
            <a:endParaRPr lang="fr-FR" sz="1400" dirty="0">
              <a:solidFill>
                <a:schemeClr val="bg1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38" name="Espace réservé du texte 10"/>
          <p:cNvSpPr txBox="1">
            <a:spLocks/>
          </p:cNvSpPr>
          <p:nvPr/>
        </p:nvSpPr>
        <p:spPr>
          <a:xfrm>
            <a:off x="6426200" y="1738182"/>
            <a:ext cx="700845" cy="246221"/>
          </a:xfrm>
          <a:prstGeom prst="rect">
            <a:avLst/>
          </a:prstGeom>
          <a:solidFill>
            <a:srgbClr val="61B8A8"/>
          </a:solidFill>
          <a:ln w="12700">
            <a:miter lim="400000"/>
          </a:ln>
        </p:spPr>
        <p:txBody>
          <a:bodyPr wrap="square" lIns="25312" tIns="0" rIns="25312" bIns="0" anchor="ctr">
            <a:spAutoFit/>
          </a:bodyPr>
          <a:lstStyle>
            <a:defPPr>
              <a:defRPr lang="en-US"/>
            </a:defPPr>
            <a:lvl1pPr defTabSz="584200">
              <a:defRPr sz="160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indent="228600" algn="ctr" defTabSz="584200">
              <a:defRPr sz="9000">
                <a:solidFill>
                  <a:srgbClr val="FFFFFF"/>
                </a:solidFill>
              </a:defRPr>
            </a:lvl2pPr>
            <a:lvl3pPr indent="457200" algn="ctr" defTabSz="584200">
              <a:defRPr sz="9000">
                <a:solidFill>
                  <a:srgbClr val="FFFFFF"/>
                </a:solidFill>
              </a:defRPr>
            </a:lvl3pPr>
            <a:lvl4pPr indent="685800" algn="ctr" defTabSz="584200">
              <a:defRPr sz="9000">
                <a:solidFill>
                  <a:srgbClr val="FFFFFF"/>
                </a:solidFill>
              </a:defRPr>
            </a:lvl4pPr>
            <a:lvl5pPr indent="914400" algn="ctr" defTabSz="584200">
              <a:defRPr sz="9000">
                <a:solidFill>
                  <a:srgbClr val="FFFFFF"/>
                </a:solidFill>
              </a:defRPr>
            </a:lvl5pPr>
            <a:lvl6pPr indent="1143000" algn="ctr" defTabSz="584200">
              <a:defRPr sz="9000">
                <a:solidFill>
                  <a:srgbClr val="FFFFFF"/>
                </a:solidFill>
              </a:defRPr>
            </a:lvl6pPr>
            <a:lvl7pPr indent="1371600" algn="ctr" defTabSz="584200">
              <a:defRPr sz="9000">
                <a:solidFill>
                  <a:srgbClr val="FFFFFF"/>
                </a:solidFill>
              </a:defRPr>
            </a:lvl7pPr>
            <a:lvl8pPr indent="1600200" algn="ctr" defTabSz="584200">
              <a:defRPr sz="9000">
                <a:solidFill>
                  <a:srgbClr val="FFFFFF"/>
                </a:solidFill>
              </a:defRPr>
            </a:lvl8pPr>
            <a:lvl9pPr indent="1828800" algn="ctr" defTabSz="584200">
              <a:defRPr sz="9000">
                <a:solidFill>
                  <a:srgbClr val="FFFFFF"/>
                </a:solidFill>
              </a:defRPr>
            </a:lvl9pPr>
          </a:lstStyle>
          <a:p>
            <a:pPr algn="r"/>
            <a:r>
              <a:rPr lang="fr-FR" dirty="0"/>
              <a:t>Ventes</a:t>
            </a:r>
          </a:p>
        </p:txBody>
      </p:sp>
      <p:sp>
        <p:nvSpPr>
          <p:cNvPr id="39" name="Espace réservé du texte 10"/>
          <p:cNvSpPr txBox="1">
            <a:spLocks/>
          </p:cNvSpPr>
          <p:nvPr/>
        </p:nvSpPr>
        <p:spPr>
          <a:xfrm>
            <a:off x="6426200" y="2988632"/>
            <a:ext cx="700846" cy="246221"/>
          </a:xfrm>
          <a:prstGeom prst="rect">
            <a:avLst/>
          </a:prstGeom>
          <a:solidFill>
            <a:srgbClr val="61B8A8"/>
          </a:solidFill>
          <a:ln w="12700">
            <a:miter lim="400000"/>
          </a:ln>
        </p:spPr>
        <p:txBody>
          <a:bodyPr wrap="square" lIns="25312" tIns="0" rIns="25312" bIns="0" anchor="ctr">
            <a:spAutoFit/>
          </a:bodyPr>
          <a:lstStyle>
            <a:defPPr>
              <a:defRPr lang="en-US"/>
            </a:defPPr>
            <a:lvl1pPr algn="r" defTabSz="584200">
              <a:defRPr sz="160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indent="228600" algn="ctr" defTabSz="584200">
              <a:defRPr sz="9000">
                <a:solidFill>
                  <a:srgbClr val="FFFFFF"/>
                </a:solidFill>
              </a:defRPr>
            </a:lvl2pPr>
            <a:lvl3pPr indent="457200" algn="ctr" defTabSz="584200">
              <a:defRPr sz="9000">
                <a:solidFill>
                  <a:srgbClr val="FFFFFF"/>
                </a:solidFill>
              </a:defRPr>
            </a:lvl3pPr>
            <a:lvl4pPr indent="685800" algn="ctr" defTabSz="584200">
              <a:defRPr sz="9000">
                <a:solidFill>
                  <a:srgbClr val="FFFFFF"/>
                </a:solidFill>
              </a:defRPr>
            </a:lvl4pPr>
            <a:lvl5pPr indent="914400" algn="ctr" defTabSz="584200">
              <a:defRPr sz="9000">
                <a:solidFill>
                  <a:srgbClr val="FFFFFF"/>
                </a:solidFill>
              </a:defRPr>
            </a:lvl5pPr>
            <a:lvl6pPr indent="1143000" algn="ctr" defTabSz="584200">
              <a:defRPr sz="9000">
                <a:solidFill>
                  <a:srgbClr val="FFFFFF"/>
                </a:solidFill>
              </a:defRPr>
            </a:lvl6pPr>
            <a:lvl7pPr indent="1371600" algn="ctr" defTabSz="584200">
              <a:defRPr sz="9000">
                <a:solidFill>
                  <a:srgbClr val="FFFFFF"/>
                </a:solidFill>
              </a:defRPr>
            </a:lvl7pPr>
            <a:lvl8pPr indent="1600200" algn="ctr" defTabSz="584200">
              <a:defRPr sz="9000">
                <a:solidFill>
                  <a:srgbClr val="FFFFFF"/>
                </a:solidFill>
              </a:defRPr>
            </a:lvl8pPr>
            <a:lvl9pPr indent="1828800" algn="ctr" defTabSz="584200">
              <a:defRPr sz="9000">
                <a:solidFill>
                  <a:srgbClr val="FFFFFF"/>
                </a:solidFill>
              </a:defRPr>
            </a:lvl9pPr>
          </a:lstStyle>
          <a:p>
            <a:r>
              <a:rPr lang="fr-FR" dirty="0"/>
              <a:t>Clients</a:t>
            </a:r>
          </a:p>
        </p:txBody>
      </p:sp>
      <p:sp>
        <p:nvSpPr>
          <p:cNvPr id="40" name="ZoneTexte 39"/>
          <p:cNvSpPr txBox="1"/>
          <p:nvPr/>
        </p:nvSpPr>
        <p:spPr>
          <a:xfrm rot="16200000">
            <a:off x="-970936" y="2743426"/>
            <a:ext cx="2339937" cy="352012"/>
          </a:xfrm>
          <a:prstGeom prst="rect">
            <a:avLst/>
          </a:prstGeom>
          <a:solidFill>
            <a:srgbClr val="5D81B5"/>
          </a:solidFill>
          <a:ln w="12700">
            <a:miter lim="400000"/>
          </a:ln>
        </p:spPr>
        <p:txBody>
          <a:bodyPr wrap="square" lIns="35717" tIns="35717" rIns="35717" bIns="35717" anchor="t">
            <a:noAutofit/>
          </a:bodyPr>
          <a:lstStyle>
            <a:lvl1pPr algn="l" eaLnBrk="1" hangingPunct="1">
              <a:defRPr sz="23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</a:defRPr>
            </a:lvl1pPr>
            <a:lvl2pPr eaLnBrk="1" hangingPunct="1">
              <a:defRPr>
                <a:solidFill>
                  <a:srgbClr val="FFFFFF"/>
                </a:solidFill>
              </a:defRPr>
            </a:lvl2pPr>
            <a:lvl3pPr eaLnBrk="1" hangingPunct="1">
              <a:defRPr>
                <a:solidFill>
                  <a:srgbClr val="FFFFFF"/>
                </a:solidFill>
              </a:defRPr>
            </a:lvl3pPr>
            <a:lvl4pPr eaLnBrk="1" hangingPunct="1">
              <a:defRPr>
                <a:solidFill>
                  <a:srgbClr val="FFFFFF"/>
                </a:solidFill>
              </a:defRPr>
            </a:lvl4pPr>
            <a:lvl5pPr eaLnBrk="1" hangingPunct="1">
              <a:defRPr>
                <a:solidFill>
                  <a:srgbClr val="FFFFFF"/>
                </a:solidFill>
              </a:defRPr>
            </a:lvl5pPr>
            <a:lvl6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 smtClean="0">
                <a:latin typeface="Bebas Neue Bold"/>
                <a:cs typeface="Bebas Neue Bold"/>
              </a:rPr>
              <a:t>BRAINIFY ANALYTICS</a:t>
            </a:r>
            <a:endParaRPr lang="fr-FR" sz="1800" dirty="0">
              <a:latin typeface="Bebas Neue Bold"/>
              <a:cs typeface="Bebas Neue Bold"/>
            </a:endParaRPr>
          </a:p>
        </p:txBody>
      </p:sp>
      <p:sp>
        <p:nvSpPr>
          <p:cNvPr id="42" name="ZoneTexte 41"/>
          <p:cNvSpPr txBox="1"/>
          <p:nvPr/>
        </p:nvSpPr>
        <p:spPr>
          <a:xfrm rot="16200000">
            <a:off x="-821709" y="5569135"/>
            <a:ext cx="2041483" cy="352012"/>
          </a:xfrm>
          <a:prstGeom prst="rect">
            <a:avLst/>
          </a:prstGeom>
          <a:solidFill>
            <a:srgbClr val="5D81B5"/>
          </a:solidFill>
          <a:ln w="12700">
            <a:miter lim="400000"/>
          </a:ln>
        </p:spPr>
        <p:txBody>
          <a:bodyPr wrap="square" lIns="35717" tIns="35717" rIns="35717" bIns="35717" anchor="t">
            <a:noAutofit/>
          </a:bodyPr>
          <a:lstStyle>
            <a:lvl1pPr algn="l" eaLnBrk="1" hangingPunct="1">
              <a:defRPr sz="23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</a:defRPr>
            </a:lvl1pPr>
            <a:lvl2pPr eaLnBrk="1" hangingPunct="1">
              <a:defRPr>
                <a:solidFill>
                  <a:srgbClr val="FFFFFF"/>
                </a:solidFill>
              </a:defRPr>
            </a:lvl2pPr>
            <a:lvl3pPr eaLnBrk="1" hangingPunct="1">
              <a:defRPr>
                <a:solidFill>
                  <a:srgbClr val="FFFFFF"/>
                </a:solidFill>
              </a:defRPr>
            </a:lvl3pPr>
            <a:lvl4pPr eaLnBrk="1" hangingPunct="1">
              <a:defRPr>
                <a:solidFill>
                  <a:srgbClr val="FFFFFF"/>
                </a:solidFill>
              </a:defRPr>
            </a:lvl4pPr>
            <a:lvl5pPr eaLnBrk="1" hangingPunct="1">
              <a:defRPr>
                <a:solidFill>
                  <a:srgbClr val="FFFFFF"/>
                </a:solidFill>
              </a:defRPr>
            </a:lvl5pPr>
            <a:lvl6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 smtClean="0">
                <a:latin typeface="Bebas Neue Bold"/>
                <a:cs typeface="Bebas Neue Bold"/>
              </a:rPr>
              <a:t>Brainify Performance</a:t>
            </a:r>
            <a:endParaRPr lang="fr-FR" sz="1800" dirty="0">
              <a:latin typeface="Bebas Neue Bold"/>
              <a:cs typeface="Bebas Neue Bold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024505" y="4260789"/>
            <a:ext cx="769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  <a:latin typeface="Helvetica Neue"/>
                <a:cs typeface="Helvetica Neue"/>
              </a:rPr>
              <a:t>Pour </a:t>
            </a:r>
            <a:r>
              <a:rPr lang="fr-FR" sz="20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PERFORMER </a:t>
            </a:r>
            <a:r>
              <a:rPr lang="fr-FR" sz="1600" dirty="0" smtClean="0">
                <a:solidFill>
                  <a:srgbClr val="000000"/>
                </a:solidFill>
                <a:latin typeface="Helvetica Neue"/>
                <a:cs typeface="Helvetica Neue"/>
              </a:rPr>
              <a:t>avec les outils de performance du store applicatif Brainify</a:t>
            </a:r>
            <a:endParaRPr lang="fr-FR" sz="20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0695" y="4724399"/>
            <a:ext cx="2240605" cy="2016083"/>
          </a:xfrm>
          <a:prstGeom prst="rect">
            <a:avLst/>
          </a:prstGeom>
          <a:solidFill>
            <a:srgbClr val="7BCD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cap="small" dirty="0" err="1">
                <a:solidFill>
                  <a:srgbClr val="FFFFFF"/>
                </a:solidFill>
                <a:latin typeface="Helvetica Neue"/>
                <a:cs typeface="Helvetica Neue"/>
              </a:rPr>
              <a:t>Reco</a:t>
            </a:r>
            <a:r>
              <a:rPr lang="fr-FR" b="1" cap="small" dirty="0">
                <a:solidFill>
                  <a:srgbClr val="FFFFFF"/>
                </a:solidFill>
                <a:latin typeface="Helvetica Neue"/>
                <a:cs typeface="Helvetica Neue"/>
              </a:rPr>
              <a:t>. Produit</a:t>
            </a:r>
          </a:p>
          <a:p>
            <a:endParaRPr lang="fr-FR" sz="1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r>
              <a:rPr lang="fr-FR" sz="1100" dirty="0" smtClean="0">
                <a:solidFill>
                  <a:srgbClr val="FFFFFF"/>
                </a:solidFill>
                <a:latin typeface="Helvetica Neue"/>
                <a:cs typeface="Helvetica Neue"/>
              </a:rPr>
              <a:t>Algorithmes </a:t>
            </a:r>
            <a:r>
              <a:rPr lang="fr-FR" sz="1100" dirty="0">
                <a:solidFill>
                  <a:srgbClr val="FFFFFF"/>
                </a:solidFill>
                <a:latin typeface="Helvetica Neue"/>
                <a:cs typeface="Helvetica Neue"/>
              </a:rPr>
              <a:t>de détection du centre d’intérêt du visiteur grâce à l’analyse sémantique de son parcours</a:t>
            </a:r>
            <a:br>
              <a:rPr lang="fr-FR" sz="1100" dirty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fr-FR" sz="1100" dirty="0" smtClean="0">
                <a:solidFill>
                  <a:srgbClr val="FFFFFF"/>
                </a:solidFill>
                <a:latin typeface="Helvetica Neue"/>
                <a:cs typeface="Helvetica Neue"/>
              </a:rPr>
              <a:t>Nos </a:t>
            </a:r>
            <a:r>
              <a:rPr lang="fr-FR" sz="1100" dirty="0">
                <a:solidFill>
                  <a:srgbClr val="FFFFFF"/>
                </a:solidFill>
                <a:latin typeface="Helvetica Neue"/>
                <a:cs typeface="Helvetica Neue"/>
              </a:rPr>
              <a:t>recommandations produits sont pertinentes dès la première </a:t>
            </a:r>
            <a:r>
              <a:rPr lang="fr-FR" sz="1100" dirty="0" smtClean="0">
                <a:solidFill>
                  <a:srgbClr val="FFFFFF"/>
                </a:solidFill>
                <a:latin typeface="Helvetica Neue"/>
                <a:cs typeface="Helvetica Neue"/>
              </a:rPr>
              <a:t>visite</a:t>
            </a:r>
            <a:endParaRPr lang="fr-FR" sz="11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80895" y="4724399"/>
            <a:ext cx="3077005" cy="2016083"/>
          </a:xfrm>
          <a:prstGeom prst="rect">
            <a:avLst/>
          </a:prstGeom>
          <a:solidFill>
            <a:srgbClr val="667A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 smtClean="0">
                <a:solidFill>
                  <a:srgbClr val="FFFFFF"/>
                </a:solidFill>
                <a:latin typeface="Helvetica Neue"/>
                <a:cs typeface="Helvetica Neue"/>
              </a:rPr>
              <a:t>Marketing temps réel</a:t>
            </a:r>
          </a:p>
          <a:p>
            <a:endParaRPr lang="fr-FR" sz="1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r>
              <a:rPr lang="fr-FR" sz="1100" dirty="0">
                <a:solidFill>
                  <a:srgbClr val="FFFFFF"/>
                </a:solidFill>
                <a:latin typeface="Helvetica Neue"/>
                <a:cs typeface="Helvetica Neue"/>
              </a:rPr>
              <a:t>Détection de l’état comportemental du visiteur (curieux / chasseurs de prime / stressé / ...) </a:t>
            </a:r>
          </a:p>
          <a:p>
            <a:r>
              <a:rPr lang="fr-FR" sz="1100" dirty="0">
                <a:solidFill>
                  <a:srgbClr val="FFFFFF"/>
                </a:solidFill>
                <a:latin typeface="Helvetica Neue"/>
                <a:cs typeface="Helvetica Neue"/>
              </a:rPr>
              <a:t>Déclenchement d’un message si pertinent selon l’état :</a:t>
            </a:r>
            <a:br>
              <a:rPr lang="fr-FR" sz="1100" dirty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fr-FR" sz="1100" dirty="0">
                <a:solidFill>
                  <a:srgbClr val="FFFFFF"/>
                </a:solidFill>
                <a:latin typeface="Helvetica Neue"/>
                <a:cs typeface="Helvetica Neue"/>
              </a:rPr>
              <a:t>- Réassurance</a:t>
            </a:r>
            <a:br>
              <a:rPr lang="fr-FR" sz="1100" dirty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fr-FR" sz="1100" dirty="0">
                <a:solidFill>
                  <a:srgbClr val="FFFFFF"/>
                </a:solidFill>
                <a:latin typeface="Helvetica Neue"/>
                <a:cs typeface="Helvetica Neue"/>
              </a:rPr>
              <a:t>- Offre prix</a:t>
            </a:r>
            <a:br>
              <a:rPr lang="fr-FR" sz="1100" dirty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fr-FR" sz="1100" dirty="0">
                <a:solidFill>
                  <a:srgbClr val="FFFFFF"/>
                </a:solidFill>
                <a:latin typeface="Helvetica Neue"/>
                <a:cs typeface="Helvetica Neue"/>
              </a:rPr>
              <a:t>- Invitation à garder le </a:t>
            </a:r>
            <a:r>
              <a:rPr lang="fr-FR" sz="1100" dirty="0" smtClean="0">
                <a:solidFill>
                  <a:srgbClr val="FFFFFF"/>
                </a:solidFill>
                <a:latin typeface="Helvetica Neue"/>
                <a:cs typeface="Helvetica Neue"/>
              </a:rPr>
              <a:t>contact</a:t>
            </a:r>
            <a:endParaRPr lang="fr-FR" sz="11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37300" y="4724398"/>
            <a:ext cx="2579358" cy="2016083"/>
          </a:xfrm>
          <a:prstGeom prst="rect">
            <a:avLst/>
          </a:prstGeom>
          <a:solidFill>
            <a:srgbClr val="E853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cap="small" dirty="0">
                <a:solidFill>
                  <a:srgbClr val="FFFFFF"/>
                </a:solidFill>
                <a:latin typeface="Helvetica Neue"/>
                <a:cs typeface="Helvetica Neue"/>
              </a:rPr>
              <a:t>Store performance</a:t>
            </a:r>
          </a:p>
          <a:p>
            <a:endParaRPr lang="fr-FR" sz="1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r>
              <a:rPr lang="fr-FR" sz="1100" dirty="0" smtClean="0">
                <a:solidFill>
                  <a:srgbClr val="FFFFFF"/>
                </a:solidFill>
                <a:latin typeface="Helvetica Neue"/>
                <a:cs typeface="Helvetica Neue"/>
              </a:rPr>
              <a:t>Solutions </a:t>
            </a:r>
            <a:r>
              <a:rPr lang="fr-FR" sz="1100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tierses</a:t>
            </a:r>
            <a:r>
              <a:rPr lang="fr-FR" sz="1100" dirty="0" smtClean="0">
                <a:solidFill>
                  <a:srgbClr val="FFFFFF"/>
                </a:solidFill>
                <a:latin typeface="Helvetica Neue"/>
                <a:cs typeface="Helvetica Neue"/>
              </a:rPr>
              <a:t> enrichies de nos outils de « machine </a:t>
            </a:r>
            <a:r>
              <a:rPr lang="fr-FR" sz="1100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learning</a:t>
            </a:r>
            <a:r>
              <a:rPr lang="fr-FR" sz="1100" dirty="0" smtClean="0">
                <a:solidFill>
                  <a:srgbClr val="FFFFFF"/>
                </a:solidFill>
                <a:latin typeface="Helvetica Neue"/>
                <a:cs typeface="Helvetica Neue"/>
              </a:rPr>
              <a:t> » :</a:t>
            </a:r>
          </a:p>
          <a:p>
            <a:r>
              <a:rPr lang="fr-FR" sz="1100" dirty="0" smtClean="0">
                <a:solidFill>
                  <a:srgbClr val="FFFFFF"/>
                </a:solidFill>
                <a:latin typeface="Helvetica Neue"/>
                <a:cs typeface="Helvetica Neue"/>
              </a:rPr>
              <a:t>- </a:t>
            </a:r>
            <a:r>
              <a:rPr lang="fr-FR" sz="1100" dirty="0">
                <a:solidFill>
                  <a:srgbClr val="FFFFFF"/>
                </a:solidFill>
                <a:latin typeface="Helvetica Neue"/>
                <a:cs typeface="Helvetica Neue"/>
              </a:rPr>
              <a:t>Mailing transactionnel</a:t>
            </a:r>
            <a:br>
              <a:rPr lang="fr-FR" sz="1100" dirty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fr-FR" sz="1100" dirty="0">
                <a:solidFill>
                  <a:srgbClr val="FFFFFF"/>
                </a:solidFill>
                <a:latin typeface="Helvetica Neue"/>
                <a:cs typeface="Helvetica Neue"/>
              </a:rPr>
              <a:t>- Analyse SEO / Social</a:t>
            </a:r>
            <a:br>
              <a:rPr lang="fr-FR" sz="1100" dirty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fr-FR" sz="1100" dirty="0">
                <a:solidFill>
                  <a:srgbClr val="FFFFFF"/>
                </a:solidFill>
                <a:latin typeface="Helvetica Neue"/>
                <a:cs typeface="Helvetica Neue"/>
              </a:rPr>
              <a:t>- Gestion des avis</a:t>
            </a:r>
            <a:br>
              <a:rPr lang="fr-FR" sz="1100" dirty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fr-FR" sz="1100" dirty="0">
                <a:solidFill>
                  <a:srgbClr val="FFFFFF"/>
                </a:solidFill>
                <a:latin typeface="Helvetica Neue"/>
                <a:cs typeface="Helvetica Neue"/>
              </a:rPr>
              <a:t>- Landing pages </a:t>
            </a:r>
            <a:r>
              <a:rPr lang="fr-FR" sz="1100" dirty="0" smtClean="0">
                <a:solidFill>
                  <a:srgbClr val="FFFFFF"/>
                </a:solidFill>
                <a:latin typeface="Helvetica Neue"/>
                <a:cs typeface="Helvetica Neue"/>
              </a:rPr>
              <a:t>optimisées</a:t>
            </a:r>
          </a:p>
          <a:p>
            <a:endParaRPr lang="fr-FR" sz="11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341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"/>
            <a:ext cx="9144000" cy="1166690"/>
          </a:xfrm>
          <a:prstGeom prst="rect">
            <a:avLst/>
          </a:prstGeom>
          <a:solidFill>
            <a:srgbClr val="61B8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413139" y="2625405"/>
            <a:ext cx="3469512" cy="690796"/>
          </a:xfrm>
          <a:ln w="12700">
            <a:miter lim="400000"/>
          </a:ln>
        </p:spPr>
        <p:txBody>
          <a:bodyPr vert="horz" wrap="square" lIns="35717" tIns="35717" rIns="35717" bIns="35717" rtlCol="0" anchor="t">
            <a:noAutofit/>
          </a:bodyPr>
          <a:lstStyle/>
          <a:p>
            <a:pPr marL="172800" indent="-172800"/>
            <a:r>
              <a:rPr lang="fr-FR" sz="1100" dirty="0">
                <a:latin typeface="Helvetica Neue"/>
                <a:cs typeface="Helvetica Neue"/>
              </a:rPr>
              <a:t>Directeur technique et Co-fondateur de « In </a:t>
            </a:r>
            <a:r>
              <a:rPr lang="fr-FR" sz="1100" dirty="0" err="1">
                <a:latin typeface="Helvetica Neue"/>
                <a:cs typeface="Helvetica Neue"/>
              </a:rPr>
              <a:t>fusio</a:t>
            </a:r>
            <a:r>
              <a:rPr lang="fr-FR" sz="1100" dirty="0">
                <a:latin typeface="Helvetica Neue"/>
                <a:cs typeface="Helvetica Neue"/>
              </a:rPr>
              <a:t> </a:t>
            </a:r>
            <a:r>
              <a:rPr lang="fr-FR" sz="1100" dirty="0" smtClean="0">
                <a:latin typeface="Helvetica Neue"/>
                <a:cs typeface="Helvetica Neue"/>
              </a:rPr>
              <a:t>» et </a:t>
            </a:r>
            <a:r>
              <a:rPr lang="fr-FR" sz="1100" dirty="0">
                <a:latin typeface="Helvetica Neue"/>
                <a:cs typeface="Helvetica Neue"/>
              </a:rPr>
              <a:t>« News </a:t>
            </a:r>
            <a:r>
              <a:rPr lang="fr-FR" sz="1100" dirty="0" err="1">
                <a:latin typeface="Helvetica Neue"/>
                <a:cs typeface="Helvetica Neue"/>
              </a:rPr>
              <a:t>republic</a:t>
            </a:r>
            <a:r>
              <a:rPr lang="fr-FR" sz="1100" dirty="0">
                <a:latin typeface="Helvetica Neue"/>
                <a:cs typeface="Helvetica Neue"/>
              </a:rPr>
              <a:t> » (40m€ de levée de fonds)</a:t>
            </a:r>
          </a:p>
          <a:p>
            <a:pPr marL="172800" indent="-172800"/>
            <a:r>
              <a:rPr lang="fr-FR" sz="1100" dirty="0">
                <a:latin typeface="Helvetica Neue"/>
                <a:cs typeface="Helvetica Neue"/>
              </a:rPr>
              <a:t>DSI de </a:t>
            </a:r>
            <a:r>
              <a:rPr lang="fr-FR" sz="1100" dirty="0" err="1">
                <a:latin typeface="Helvetica Neue"/>
                <a:cs typeface="Helvetica Neue"/>
              </a:rPr>
              <a:t>Cdiscount</a:t>
            </a:r>
            <a:r>
              <a:rPr lang="fr-FR" sz="1100" dirty="0">
                <a:latin typeface="Helvetica Neue"/>
                <a:cs typeface="Helvetica Neue"/>
              </a:rPr>
              <a:t> (4m€ budget, 40 personnes)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13140" y="1822852"/>
            <a:ext cx="3148180" cy="570823"/>
          </a:xfrm>
        </p:spPr>
        <p:txBody>
          <a:bodyPr/>
          <a:lstStyle/>
          <a:p>
            <a:pPr marL="172800" indent="-172800"/>
            <a:r>
              <a:rPr lang="fr-FR" sz="1100" dirty="0" err="1" smtClean="0">
                <a:latin typeface="Helvetica Neue"/>
                <a:cs typeface="Helvetica Neue"/>
              </a:rPr>
              <a:t>Resp</a:t>
            </a:r>
            <a:r>
              <a:rPr lang="fr-FR" sz="1100" dirty="0" smtClean="0">
                <a:latin typeface="Helvetica Neue"/>
                <a:cs typeface="Helvetica Neue"/>
              </a:rPr>
              <a:t>. service .NET ESSILOR (3m€/ 20 pers.)</a:t>
            </a:r>
          </a:p>
          <a:p>
            <a:pPr marL="172800" indent="-172800"/>
            <a:r>
              <a:rPr lang="fr-FR" sz="1100" dirty="0" smtClean="0">
                <a:latin typeface="Helvetica Neue"/>
                <a:cs typeface="Helvetica Neue"/>
              </a:rPr>
              <a:t>Directeur d’agences Web / </a:t>
            </a:r>
            <a:r>
              <a:rPr lang="fr-FR" sz="1100" dirty="0">
                <a:latin typeface="Helvetica Neue"/>
                <a:cs typeface="Helvetica Neue"/>
              </a:rPr>
              <a:t>e-commerce</a:t>
            </a: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669727" y="82456"/>
            <a:ext cx="7804547" cy="1046136"/>
          </a:xfrm>
        </p:spPr>
        <p:txBody>
          <a:bodyPr>
            <a:normAutofit/>
          </a:bodyPr>
          <a:lstStyle/>
          <a:p>
            <a:pPr algn="l"/>
            <a:r>
              <a:rPr lang="fr-FR" sz="6000" cap="all" dirty="0" smtClean="0">
                <a:solidFill>
                  <a:schemeClr val="bg1"/>
                </a:solidFill>
                <a:latin typeface="Bebas Neue Bold"/>
                <a:cs typeface="Bebas Neue Bold"/>
              </a:rPr>
              <a:t>Team Brainify</a:t>
            </a:r>
            <a:endParaRPr lang="fr-FR" sz="6000" cap="all" dirty="0">
              <a:solidFill>
                <a:schemeClr val="bg1"/>
              </a:solidFill>
              <a:latin typeface="Bebas Neue Bold"/>
              <a:cs typeface="Bebas Neue Bold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413139" y="1563373"/>
            <a:ext cx="3104761" cy="184666"/>
          </a:xfrm>
          <a:solidFill>
            <a:srgbClr val="61B8A8"/>
          </a:solidFill>
        </p:spPr>
        <p:txBody>
          <a:bodyPr wrap="square" lIns="25312" rIns="25312">
            <a:spAutoFit/>
          </a:bodyPr>
          <a:lstStyle/>
          <a:p>
            <a:pPr marL="0" indent="0">
              <a:buNone/>
            </a:pPr>
            <a:r>
              <a:rPr lang="fr-FR" sz="1200" cap="all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Eric Sénéchal – Président-45 ans</a:t>
            </a:r>
            <a:endParaRPr lang="fr-FR" sz="1200" cap="all" dirty="0">
              <a:solidFill>
                <a:schemeClr val="bg1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13139" y="2370444"/>
            <a:ext cx="3355212" cy="184666"/>
          </a:xfrm>
          <a:solidFill>
            <a:srgbClr val="61B8A8"/>
          </a:solidFill>
          <a:ln w="12700">
            <a:miter lim="400000"/>
          </a:ln>
        </p:spPr>
        <p:txBody>
          <a:bodyPr vert="horz" wrap="square" lIns="25312" tIns="0" rIns="25312" bIns="0" rtlCol="0" anchor="ctr">
            <a:spAutoFit/>
          </a:bodyPr>
          <a:lstStyle/>
          <a:p>
            <a:pPr marL="0" indent="0">
              <a:buNone/>
            </a:pPr>
            <a:r>
              <a:rPr lang="fr-FR" sz="1200" cap="all" dirty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Sébastien </a:t>
            </a:r>
            <a:r>
              <a:rPr lang="fr-FR" sz="1200" cap="all" dirty="0" err="1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Bruhat</a:t>
            </a:r>
            <a:r>
              <a:rPr lang="fr-FR" sz="1200" cap="all" dirty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 – </a:t>
            </a:r>
            <a:r>
              <a:rPr lang="fr-FR" sz="1200" cap="all" dirty="0" err="1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Resp</a:t>
            </a:r>
            <a:r>
              <a:rPr lang="fr-FR" sz="1200" cap="all" dirty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. R&amp;D-40 ans</a:t>
            </a:r>
          </a:p>
        </p:txBody>
      </p:sp>
      <p:sp>
        <p:nvSpPr>
          <p:cNvPr id="17" name="Espace réservé du texte 12"/>
          <p:cNvSpPr txBox="1">
            <a:spLocks/>
          </p:cNvSpPr>
          <p:nvPr/>
        </p:nvSpPr>
        <p:spPr>
          <a:xfrm>
            <a:off x="413139" y="3621591"/>
            <a:ext cx="4063787" cy="497102"/>
          </a:xfrm>
          <a:prstGeom prst="rect">
            <a:avLst/>
          </a:prstGeom>
          <a:ln w="12700">
            <a:miter lim="400000"/>
          </a:ln>
        </p:spPr>
        <p:txBody>
          <a:bodyPr vert="horz" wrap="square" lIns="35717" tIns="35717" rIns="35717" bIns="35717" rtlCol="0" anchor="t">
            <a:noAutofit/>
          </a:bodyPr>
          <a:lstStyle>
            <a:lvl1pPr marL="172800" indent="-172800">
              <a:spcBef>
                <a:spcPct val="20000"/>
              </a:spcBef>
              <a:buFont typeface="Arial"/>
              <a:buChar char="•"/>
              <a:defRPr lang="fr-FR" sz="1100" dirty="0" smtClean="0">
                <a:latin typeface="Helvetica Neue"/>
                <a:ea typeface="Roboto Slab Regular"/>
                <a:cs typeface="Helvetica Neue"/>
                <a:sym typeface="Helvetica Light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lang="fr-FR" sz="2500" dirty="0" smtClean="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lang="fr-FR" sz="2500" dirty="0" smtClean="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lang="fr-FR" sz="2500" dirty="0" smtClean="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lang="fr-FR" sz="2500" dirty="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dirty="0"/>
              <a:t>Fondateur de </a:t>
            </a:r>
            <a:r>
              <a:rPr lang="fr-FR" dirty="0" err="1"/>
              <a:t>HAMalin.com</a:t>
            </a:r>
            <a:endParaRPr lang="fr-FR" dirty="0"/>
          </a:p>
          <a:p>
            <a:r>
              <a:rPr lang="fr-FR" dirty="0"/>
              <a:t>Responsable </a:t>
            </a:r>
            <a:r>
              <a:rPr lang="fr-FR" dirty="0" err="1"/>
              <a:t>WebMarketing</a:t>
            </a:r>
            <a:r>
              <a:rPr lang="fr-FR" dirty="0"/>
              <a:t> </a:t>
            </a:r>
            <a:r>
              <a:rPr lang="fr-FR" dirty="0" err="1"/>
              <a:t>bivea.com</a:t>
            </a:r>
            <a:r>
              <a:rPr lang="fr-FR" dirty="0"/>
              <a:t>, </a:t>
            </a:r>
            <a:r>
              <a:rPr lang="fr-FR" dirty="0" err="1"/>
              <a:t>Mydesign</a:t>
            </a:r>
            <a:endParaRPr lang="fr-FR" dirty="0"/>
          </a:p>
          <a:p>
            <a:endParaRPr lang="fr-FR" dirty="0"/>
          </a:p>
        </p:txBody>
      </p:sp>
      <p:sp>
        <p:nvSpPr>
          <p:cNvPr id="18" name="Espace réservé du texte 10"/>
          <p:cNvSpPr txBox="1">
            <a:spLocks/>
          </p:cNvSpPr>
          <p:nvPr/>
        </p:nvSpPr>
        <p:spPr>
          <a:xfrm>
            <a:off x="413139" y="3372308"/>
            <a:ext cx="3469512" cy="184666"/>
          </a:xfrm>
          <a:prstGeom prst="rect">
            <a:avLst/>
          </a:prstGeom>
          <a:solidFill>
            <a:srgbClr val="61B8A8"/>
          </a:solidFill>
          <a:ln w="12700">
            <a:miter lim="400000"/>
          </a:ln>
        </p:spPr>
        <p:txBody>
          <a:bodyPr vert="horz" wrap="square" lIns="25312" tIns="0" rIns="25312" bIns="0" rtlCol="0" anchor="ctr">
            <a:spAutoFit/>
          </a:bodyPr>
          <a:lstStyle>
            <a:lvl1pPr indent="0">
              <a:spcBef>
                <a:spcPct val="20000"/>
              </a:spcBef>
              <a:buFont typeface="Arial"/>
              <a:buNone/>
              <a:defRPr lang="fr-FR" sz="1600" cap="all" dirty="0">
                <a:solidFill>
                  <a:schemeClr val="bg1"/>
                </a:solidFill>
                <a:latin typeface="Helvetica Neue Bold Condensed"/>
                <a:cs typeface="Helvetica Neue Bold Condensed"/>
                <a:sym typeface="Helvetica Light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sz="1200" dirty="0"/>
              <a:t>Pawel VISOR – </a:t>
            </a:r>
            <a:r>
              <a:rPr lang="fr-FR" sz="1200" dirty="0" err="1"/>
              <a:t>Resp</a:t>
            </a:r>
            <a:r>
              <a:rPr lang="fr-FR" sz="1200" dirty="0"/>
              <a:t>. marketing-34 ans</a:t>
            </a: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-1037608" y="2587854"/>
            <a:ext cx="2473281" cy="352012"/>
          </a:xfrm>
          <a:prstGeom prst="rect">
            <a:avLst/>
          </a:prstGeom>
          <a:solidFill>
            <a:srgbClr val="5D81B5"/>
          </a:solidFill>
          <a:ln w="12700">
            <a:miter lim="400000"/>
          </a:ln>
        </p:spPr>
        <p:txBody>
          <a:bodyPr wrap="square" lIns="35717" tIns="35717" rIns="35717" bIns="35717" anchor="t">
            <a:noAutofit/>
          </a:bodyPr>
          <a:lstStyle>
            <a:lvl1pPr algn="l" eaLnBrk="1" hangingPunct="1">
              <a:defRPr sz="23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</a:defRPr>
            </a:lvl1pPr>
            <a:lvl2pPr eaLnBrk="1" hangingPunct="1">
              <a:defRPr>
                <a:solidFill>
                  <a:srgbClr val="FFFFFF"/>
                </a:solidFill>
              </a:defRPr>
            </a:lvl2pPr>
            <a:lvl3pPr eaLnBrk="1" hangingPunct="1">
              <a:defRPr>
                <a:solidFill>
                  <a:srgbClr val="FFFFFF"/>
                </a:solidFill>
              </a:defRPr>
            </a:lvl3pPr>
            <a:lvl4pPr eaLnBrk="1" hangingPunct="1">
              <a:defRPr>
                <a:solidFill>
                  <a:srgbClr val="FFFFFF"/>
                </a:solidFill>
              </a:defRPr>
            </a:lvl4pPr>
            <a:lvl5pPr eaLnBrk="1" hangingPunct="1">
              <a:defRPr>
                <a:solidFill>
                  <a:srgbClr val="FFFFFF"/>
                </a:solidFill>
              </a:defRPr>
            </a:lvl5pPr>
            <a:lvl6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cap="all" dirty="0" smtClean="0">
                <a:latin typeface="Helvetica Neue Bold Condensed"/>
                <a:cs typeface="Helvetica Neue Bold Condensed"/>
              </a:rPr>
              <a:t>Management</a:t>
            </a:r>
            <a:endParaRPr lang="fr-FR" sz="1800" cap="all" dirty="0">
              <a:latin typeface="Helvetica Neue Bold Condensed"/>
              <a:cs typeface="Helvetica Neue Bold Condensed"/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4169393" y="2587854"/>
            <a:ext cx="2473281" cy="352012"/>
          </a:xfrm>
          <a:prstGeom prst="rect">
            <a:avLst/>
          </a:prstGeom>
          <a:solidFill>
            <a:srgbClr val="5D81B5"/>
          </a:solidFill>
          <a:ln w="12700">
            <a:miter lim="400000"/>
          </a:ln>
        </p:spPr>
        <p:txBody>
          <a:bodyPr wrap="square" lIns="35717" tIns="35717" rIns="35717" bIns="35717" anchor="t">
            <a:noAutofit/>
          </a:bodyPr>
          <a:lstStyle>
            <a:lvl1pPr algn="l" eaLnBrk="1" hangingPunct="1">
              <a:defRPr sz="23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</a:defRPr>
            </a:lvl1pPr>
            <a:lvl2pPr eaLnBrk="1" hangingPunct="1">
              <a:defRPr>
                <a:solidFill>
                  <a:srgbClr val="FFFFFF"/>
                </a:solidFill>
              </a:defRPr>
            </a:lvl2pPr>
            <a:lvl3pPr eaLnBrk="1" hangingPunct="1">
              <a:defRPr>
                <a:solidFill>
                  <a:srgbClr val="FFFFFF"/>
                </a:solidFill>
              </a:defRPr>
            </a:lvl3pPr>
            <a:lvl4pPr eaLnBrk="1" hangingPunct="1">
              <a:defRPr>
                <a:solidFill>
                  <a:srgbClr val="FFFFFF"/>
                </a:solidFill>
              </a:defRPr>
            </a:lvl4pPr>
            <a:lvl5pPr eaLnBrk="1" hangingPunct="1">
              <a:defRPr>
                <a:solidFill>
                  <a:srgbClr val="FFFFFF"/>
                </a:solidFill>
              </a:defRPr>
            </a:lvl5pPr>
            <a:lvl6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cap="all" dirty="0" err="1">
                <a:latin typeface="Helvetica Neue Bold Condensed"/>
                <a:cs typeface="Helvetica Neue Bold Condensed"/>
              </a:rPr>
              <a:t>Advisory</a:t>
            </a:r>
            <a:r>
              <a:rPr lang="fr-FR" sz="1800" cap="all" dirty="0">
                <a:latin typeface="Helvetica Neue Bold Condensed"/>
                <a:cs typeface="Helvetica Neue Bold Condensed"/>
              </a:rPr>
              <a:t> </a:t>
            </a:r>
            <a:r>
              <a:rPr lang="fr-FR" sz="1800" cap="all" dirty="0" err="1">
                <a:latin typeface="Helvetica Neue Bold Condensed"/>
                <a:cs typeface="Helvetica Neue Bold Condensed"/>
              </a:rPr>
              <a:t>Board</a:t>
            </a:r>
            <a:endParaRPr lang="fr-FR" sz="1800" cap="all" dirty="0">
              <a:latin typeface="Helvetica Neue Bold Condensed"/>
              <a:cs typeface="Helvetica Neue Bold Condensed"/>
            </a:endParaRPr>
          </a:p>
        </p:txBody>
      </p:sp>
      <p:sp>
        <p:nvSpPr>
          <p:cNvPr id="27" name="Espace réservé du texte 6"/>
          <p:cNvSpPr txBox="1">
            <a:spLocks/>
          </p:cNvSpPr>
          <p:nvPr/>
        </p:nvSpPr>
        <p:spPr>
          <a:xfrm>
            <a:off x="5625142" y="1546439"/>
            <a:ext cx="3556958" cy="184666"/>
          </a:xfrm>
          <a:prstGeom prst="rect">
            <a:avLst/>
          </a:prstGeom>
          <a:solidFill>
            <a:srgbClr val="61B8A8"/>
          </a:solidFill>
          <a:ln w="12700">
            <a:miter lim="400000"/>
          </a:ln>
        </p:spPr>
        <p:txBody>
          <a:bodyPr vert="horz" wrap="square" lIns="25312" tIns="0" rIns="25312" bIns="0" rtlCol="0" anchor="ctr">
            <a:spAutoFit/>
          </a:bodyPr>
          <a:lstStyle>
            <a:lvl1pPr indent="0">
              <a:spcBef>
                <a:spcPct val="20000"/>
              </a:spcBef>
              <a:buFont typeface="Arial"/>
              <a:buNone/>
              <a:defRPr lang="fr-FR" sz="2000" dirty="0">
                <a:solidFill>
                  <a:schemeClr val="bg1"/>
                </a:solidFill>
                <a:latin typeface="Bebas Neue Bold"/>
                <a:cs typeface="Bebas Neue Bold"/>
                <a:sym typeface="Helvetica Light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sz="1200" cap="all" dirty="0">
                <a:latin typeface="Helvetica Neue Bold Condensed"/>
                <a:cs typeface="Helvetica Neue Bold Condensed"/>
              </a:rPr>
              <a:t>Christophe </a:t>
            </a:r>
            <a:r>
              <a:rPr lang="fr-FR" sz="1200" cap="all" dirty="0" err="1">
                <a:latin typeface="Helvetica Neue Bold Condensed"/>
                <a:cs typeface="Helvetica Neue Bold Condensed"/>
              </a:rPr>
              <a:t>Charle</a:t>
            </a:r>
            <a:r>
              <a:rPr lang="fr-FR" sz="1200" cap="all" dirty="0">
                <a:latin typeface="Helvetica Neue Bold Condensed"/>
                <a:cs typeface="Helvetica Neue Bold Condensed"/>
              </a:rPr>
              <a:t> – e-commerce </a:t>
            </a:r>
            <a:r>
              <a:rPr lang="fr-FR" sz="1200" cap="all" dirty="0" err="1">
                <a:latin typeface="Helvetica Neue Bold Condensed"/>
                <a:cs typeface="Helvetica Neue Bold Condensed"/>
              </a:rPr>
              <a:t>Touch</a:t>
            </a:r>
            <a:endParaRPr lang="fr-FR" sz="1200" cap="all" dirty="0">
              <a:latin typeface="Helvetica Neue Bold Condensed"/>
              <a:cs typeface="Helvetica Neue Bold Condensed"/>
            </a:endParaRPr>
          </a:p>
        </p:txBody>
      </p:sp>
      <p:sp>
        <p:nvSpPr>
          <p:cNvPr id="28" name="Espace réservé du texte 9"/>
          <p:cNvSpPr txBox="1">
            <a:spLocks/>
          </p:cNvSpPr>
          <p:nvPr/>
        </p:nvSpPr>
        <p:spPr>
          <a:xfrm>
            <a:off x="5625142" y="1840186"/>
            <a:ext cx="3556958" cy="510246"/>
          </a:xfrm>
          <a:prstGeom prst="rect">
            <a:avLst/>
          </a:prstGeom>
          <a:ln w="12700">
            <a:miter lim="400000"/>
          </a:ln>
        </p:spPr>
        <p:txBody>
          <a:bodyPr vert="horz" wrap="square" lIns="35717" tIns="35717" rIns="35717" bIns="35717" rtlCol="0" anchor="t">
            <a:noAutofit/>
          </a:bodyPr>
          <a:lstStyle>
            <a:lvl1pPr marL="172800" indent="-172800">
              <a:spcBef>
                <a:spcPct val="20000"/>
              </a:spcBef>
              <a:buFont typeface="Arial"/>
              <a:buChar char="•"/>
              <a:defRPr lang="fr-FR" sz="1100" dirty="0" smtClean="0">
                <a:latin typeface="Roboto Slab Regular"/>
                <a:ea typeface="Roboto Slab Regular"/>
                <a:cs typeface="Roboto Slab Regular"/>
                <a:sym typeface="Helvetica Light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lang="fr-FR" sz="2500" dirty="0" smtClean="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lang="fr-FR" sz="2500" dirty="0" smtClean="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lang="fr-FR" sz="2500" dirty="0" smtClean="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lang="fr-FR" sz="2500" dirty="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dirty="0"/>
              <a:t>Fondateur de </a:t>
            </a:r>
            <a:r>
              <a:rPr lang="fr-FR" dirty="0" err="1" smtClean="0"/>
              <a:t>Cdiscount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dirty="0"/>
              <a:t>Fondateur de </a:t>
            </a:r>
            <a:r>
              <a:rPr lang="fr-FR" dirty="0" err="1" smtClean="0"/>
              <a:t>MyDesign</a:t>
            </a:r>
            <a:r>
              <a:rPr lang="fr-FR" dirty="0" smtClean="0"/>
              <a:t> (Carrefour au Capital)</a:t>
            </a:r>
            <a:endParaRPr lang="fr-FR" dirty="0"/>
          </a:p>
        </p:txBody>
      </p:sp>
      <p:sp>
        <p:nvSpPr>
          <p:cNvPr id="29" name="Espace réservé du texte 7"/>
          <p:cNvSpPr txBox="1">
            <a:spLocks/>
          </p:cNvSpPr>
          <p:nvPr/>
        </p:nvSpPr>
        <p:spPr>
          <a:xfrm>
            <a:off x="5625143" y="2282482"/>
            <a:ext cx="3150558" cy="369332"/>
          </a:xfrm>
          <a:prstGeom prst="rect">
            <a:avLst/>
          </a:prstGeom>
          <a:solidFill>
            <a:srgbClr val="61B8A8"/>
          </a:solidFill>
          <a:ln w="12700">
            <a:miter lim="400000"/>
          </a:ln>
        </p:spPr>
        <p:txBody>
          <a:bodyPr vert="horz" wrap="square" lIns="25312" tIns="0" rIns="25312" bIns="0" rtlCol="0" anchor="ctr">
            <a:sp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2000">
                <a:solidFill>
                  <a:schemeClr val="bg1"/>
                </a:solidFill>
                <a:latin typeface="Bebas Neue Bold"/>
                <a:cs typeface="Bebas Neue Bold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sz="1200" cap="all" dirty="0">
                <a:latin typeface="Helvetica Neue Bold Condensed"/>
                <a:cs typeface="Helvetica Neue Bold Condensed"/>
                <a:sym typeface="Helvetica Light"/>
              </a:rPr>
              <a:t>Bernard Claverie –Cognitique </a:t>
            </a:r>
            <a:r>
              <a:rPr lang="fr-FR" sz="1200" cap="all" dirty="0" err="1">
                <a:latin typeface="Helvetica Neue Bold Condensed"/>
                <a:cs typeface="Helvetica Neue Bold Condensed"/>
                <a:sym typeface="Helvetica Light"/>
              </a:rPr>
              <a:t>Touch</a:t>
            </a:r>
            <a:endParaRPr lang="fr-FR" sz="1200" cap="all" dirty="0">
              <a:latin typeface="Helvetica Neue Bold Condensed"/>
              <a:cs typeface="Helvetica Neue Bold Condensed"/>
              <a:sym typeface="Helvetica Light"/>
            </a:endParaRPr>
          </a:p>
        </p:txBody>
      </p:sp>
      <p:sp>
        <p:nvSpPr>
          <p:cNvPr id="30" name="Espace réservé du texte 10"/>
          <p:cNvSpPr txBox="1">
            <a:spLocks/>
          </p:cNvSpPr>
          <p:nvPr/>
        </p:nvSpPr>
        <p:spPr>
          <a:xfrm>
            <a:off x="5625143" y="2633885"/>
            <a:ext cx="3429958" cy="579215"/>
          </a:xfrm>
          <a:prstGeom prst="rect">
            <a:avLst/>
          </a:prstGeom>
          <a:ln w="12700">
            <a:miter lim="400000"/>
          </a:ln>
        </p:spPr>
        <p:txBody>
          <a:bodyPr wrap="square" lIns="35717" tIns="35717" rIns="35717" bIns="35717" anchor="t">
            <a:noAutofit/>
          </a:bodyPr>
          <a:lstStyle>
            <a:defPPr>
              <a:defRPr lang="en-US"/>
            </a:defPPr>
            <a:lvl1pPr marL="171450" indent="-171450" defTabSz="584200">
              <a:buFont typeface="Arial"/>
              <a:buChar char="•"/>
              <a:defRPr sz="1100">
                <a:latin typeface="Roboto Slab Regular"/>
                <a:ea typeface="Roboto Slab Regular"/>
                <a:cs typeface="Roboto Slab Regular"/>
              </a:defRPr>
            </a:lvl1pPr>
            <a:lvl2pPr indent="228600" algn="ctr" defTabSz="5842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</a:defRPr>
            </a:lvl2pPr>
            <a:lvl3pPr indent="457200" algn="ctr" defTabSz="5842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</a:defRPr>
            </a:lvl3pPr>
            <a:lvl4pPr indent="685800" algn="ctr" defTabSz="5842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</a:defRPr>
            </a:lvl4pPr>
            <a:lvl5pPr indent="914400" algn="ctr" defTabSz="5842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</a:defRPr>
            </a:lvl5pPr>
            <a:lvl6pPr indent="1143000" algn="ctr" defTabSz="584200">
              <a:defRPr sz="9000">
                <a:solidFill>
                  <a:srgbClr val="FFFFFF"/>
                </a:solidFill>
              </a:defRPr>
            </a:lvl6pPr>
            <a:lvl7pPr indent="1371600" algn="ctr" defTabSz="584200">
              <a:defRPr sz="9000">
                <a:solidFill>
                  <a:srgbClr val="FFFFFF"/>
                </a:solidFill>
              </a:defRPr>
            </a:lvl7pPr>
            <a:lvl8pPr indent="1600200" algn="ctr" defTabSz="584200">
              <a:defRPr sz="9000">
                <a:solidFill>
                  <a:srgbClr val="FFFFFF"/>
                </a:solidFill>
              </a:defRPr>
            </a:lvl8pPr>
            <a:lvl9pPr indent="1828800" algn="ctr" defTabSz="584200">
              <a:defRPr sz="9000">
                <a:solidFill>
                  <a:srgbClr val="FFFFFF"/>
                </a:solidFill>
              </a:defRPr>
            </a:lvl9pPr>
          </a:lstStyle>
          <a:p>
            <a:r>
              <a:rPr lang="fr-FR" dirty="0"/>
              <a:t>Directeur de </a:t>
            </a:r>
            <a:r>
              <a:rPr lang="fr-FR" dirty="0" smtClean="0"/>
              <a:t>ENSC (école ingénieur groupe INP)</a:t>
            </a:r>
            <a:endParaRPr lang="fr-FR" dirty="0"/>
          </a:p>
          <a:p>
            <a:r>
              <a:rPr lang="fr-FR" dirty="0" smtClean="0"/>
              <a:t>Référence mondiale en </a:t>
            </a:r>
            <a:r>
              <a:rPr lang="fr-FR" dirty="0"/>
              <a:t>cognitique</a:t>
            </a:r>
          </a:p>
          <a:p>
            <a:r>
              <a:rPr lang="fr-FR" dirty="0" smtClean="0"/>
              <a:t>Lien avec le </a:t>
            </a:r>
            <a:r>
              <a:rPr lang="fr-FR" dirty="0"/>
              <a:t>ministère de la </a:t>
            </a:r>
            <a:r>
              <a:rPr lang="fr-FR" dirty="0" smtClean="0"/>
              <a:t>recherche</a:t>
            </a:r>
            <a:endParaRPr lang="fr-FR" dirty="0"/>
          </a:p>
        </p:txBody>
      </p:sp>
      <p:sp>
        <p:nvSpPr>
          <p:cNvPr id="31" name="Espace réservé du texte 8"/>
          <p:cNvSpPr txBox="1">
            <a:spLocks/>
          </p:cNvSpPr>
          <p:nvPr/>
        </p:nvSpPr>
        <p:spPr>
          <a:xfrm>
            <a:off x="5625142" y="3283036"/>
            <a:ext cx="3252156" cy="369332"/>
          </a:xfrm>
          <a:prstGeom prst="rect">
            <a:avLst/>
          </a:prstGeom>
          <a:solidFill>
            <a:srgbClr val="61B8A8"/>
          </a:solidFill>
          <a:ln w="12700">
            <a:miter lim="400000"/>
          </a:ln>
        </p:spPr>
        <p:txBody>
          <a:bodyPr vert="horz" wrap="square" lIns="25312" tIns="0" rIns="25312" bIns="0" rtlCol="0" anchor="ctr">
            <a:sp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2000">
                <a:solidFill>
                  <a:schemeClr val="bg1"/>
                </a:solidFill>
                <a:latin typeface="Bebas Neue Bold"/>
                <a:cs typeface="Bebas Neue Bold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sz="1100" cap="all" dirty="0">
                <a:latin typeface="Helvetica Neue Bold Condensed"/>
                <a:cs typeface="Helvetica Neue Bold Condensed"/>
              </a:rPr>
              <a:t>Aurélien </a:t>
            </a:r>
            <a:r>
              <a:rPr lang="fr-FR" sz="1200" cap="all" dirty="0">
                <a:latin typeface="Helvetica Neue Bold Condensed"/>
                <a:cs typeface="Helvetica Neue Bold Condensed"/>
              </a:rPr>
              <a:t>Rousseau – marketing </a:t>
            </a:r>
            <a:r>
              <a:rPr lang="fr-FR" sz="1200" cap="all" dirty="0" err="1">
                <a:latin typeface="Helvetica Neue Bold Condensed"/>
                <a:cs typeface="Helvetica Neue Bold Condensed"/>
              </a:rPr>
              <a:t>Touch</a:t>
            </a:r>
            <a:endParaRPr lang="fr-FR" sz="1200" cap="all" dirty="0">
              <a:latin typeface="Helvetica Neue Bold Condensed"/>
              <a:cs typeface="Helvetica Neue Bold Condensed"/>
            </a:endParaRPr>
          </a:p>
        </p:txBody>
      </p:sp>
      <p:sp>
        <p:nvSpPr>
          <p:cNvPr id="32" name="Espace réservé du texte 11"/>
          <p:cNvSpPr txBox="1">
            <a:spLocks/>
          </p:cNvSpPr>
          <p:nvPr/>
        </p:nvSpPr>
        <p:spPr>
          <a:xfrm>
            <a:off x="5625142" y="3630345"/>
            <a:ext cx="3429956" cy="538264"/>
          </a:xfrm>
          <a:prstGeom prst="rect">
            <a:avLst/>
          </a:prstGeom>
          <a:ln w="12700">
            <a:miter lim="400000"/>
          </a:ln>
        </p:spPr>
        <p:txBody>
          <a:bodyPr wrap="square" lIns="35717" tIns="35717" rIns="35717" bIns="35717" anchor="t">
            <a:noAutofit/>
          </a:bodyPr>
          <a:lstStyle>
            <a:defPPr>
              <a:defRPr lang="en-US"/>
            </a:defPPr>
            <a:lvl1pPr marL="171450" indent="-171450" defTabSz="584200">
              <a:buFont typeface="Arial"/>
              <a:buChar char="•"/>
              <a:defRPr sz="1100">
                <a:latin typeface="Roboto Slab Regular"/>
                <a:ea typeface="Roboto Slab Regular"/>
                <a:cs typeface="Roboto Slab Regular"/>
              </a:defRPr>
            </a:lvl1pPr>
            <a:lvl2pPr indent="228600" algn="ctr" defTabSz="5842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</a:defRPr>
            </a:lvl2pPr>
            <a:lvl3pPr indent="457200" algn="ctr" defTabSz="5842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</a:defRPr>
            </a:lvl3pPr>
            <a:lvl4pPr indent="685800" algn="ctr" defTabSz="5842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</a:defRPr>
            </a:lvl4pPr>
            <a:lvl5pPr indent="914400" algn="ctr" defTabSz="5842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</a:defRPr>
            </a:lvl5pPr>
            <a:lvl6pPr indent="1143000" algn="ctr" defTabSz="584200">
              <a:defRPr sz="9000">
                <a:solidFill>
                  <a:srgbClr val="FFFFFF"/>
                </a:solidFill>
              </a:defRPr>
            </a:lvl6pPr>
            <a:lvl7pPr indent="1371600" algn="ctr" defTabSz="584200">
              <a:defRPr sz="9000">
                <a:solidFill>
                  <a:srgbClr val="FFFFFF"/>
                </a:solidFill>
              </a:defRPr>
            </a:lvl7pPr>
            <a:lvl8pPr indent="1600200" algn="ctr" defTabSz="584200">
              <a:defRPr sz="9000">
                <a:solidFill>
                  <a:srgbClr val="FFFFFF"/>
                </a:solidFill>
              </a:defRPr>
            </a:lvl8pPr>
            <a:lvl9pPr indent="1828800" algn="ctr" defTabSz="584200">
              <a:defRPr sz="9000">
                <a:solidFill>
                  <a:srgbClr val="FFFFFF"/>
                </a:solidFill>
              </a:defRPr>
            </a:lvl9pPr>
          </a:lstStyle>
          <a:p>
            <a:r>
              <a:rPr lang="fr-FR" dirty="0"/>
              <a:t>Co-Président de l’agence St </a:t>
            </a:r>
            <a:r>
              <a:rPr lang="fr-FR" dirty="0" smtClean="0"/>
              <a:t>John’s</a:t>
            </a:r>
            <a:endParaRPr lang="fr-FR" dirty="0"/>
          </a:p>
          <a:p>
            <a:r>
              <a:rPr lang="fr-FR" dirty="0" smtClean="0">
                <a:latin typeface="Helvetica Neue"/>
                <a:cs typeface="Helvetica Neue"/>
                <a:sym typeface="Helvetica Light"/>
              </a:rPr>
              <a:t>Disruptif </a:t>
            </a:r>
            <a:r>
              <a:rPr lang="fr-FR" dirty="0" smtClean="0"/>
              <a:t>/ Communication omni-canal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 rot="16200000">
            <a:off x="-1030870" y="5291099"/>
            <a:ext cx="2473281" cy="352012"/>
          </a:xfrm>
          <a:prstGeom prst="rect">
            <a:avLst/>
          </a:prstGeom>
          <a:solidFill>
            <a:srgbClr val="5D81B5"/>
          </a:solidFill>
          <a:ln w="12700">
            <a:miter lim="400000"/>
          </a:ln>
        </p:spPr>
        <p:txBody>
          <a:bodyPr wrap="square" lIns="35717" tIns="35717" rIns="35717" bIns="35717" anchor="t">
            <a:noAutofit/>
          </a:bodyPr>
          <a:lstStyle>
            <a:lvl1pPr algn="l" eaLnBrk="1" hangingPunct="1">
              <a:defRPr sz="23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</a:defRPr>
            </a:lvl1pPr>
            <a:lvl2pPr eaLnBrk="1" hangingPunct="1">
              <a:defRPr>
                <a:solidFill>
                  <a:srgbClr val="FFFFFF"/>
                </a:solidFill>
              </a:defRPr>
            </a:lvl2pPr>
            <a:lvl3pPr eaLnBrk="1" hangingPunct="1">
              <a:defRPr>
                <a:solidFill>
                  <a:srgbClr val="FFFFFF"/>
                </a:solidFill>
              </a:defRPr>
            </a:lvl3pPr>
            <a:lvl4pPr eaLnBrk="1" hangingPunct="1">
              <a:defRPr>
                <a:solidFill>
                  <a:srgbClr val="FFFFFF"/>
                </a:solidFill>
              </a:defRPr>
            </a:lvl4pPr>
            <a:lvl5pPr eaLnBrk="1" hangingPunct="1">
              <a:defRPr>
                <a:solidFill>
                  <a:srgbClr val="FFFFFF"/>
                </a:solidFill>
              </a:defRPr>
            </a:lvl5pPr>
            <a:lvl6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cap="all" dirty="0">
                <a:latin typeface="Helvetica Neue Bold Condensed"/>
                <a:cs typeface="Helvetica Neue Bold Condensed"/>
              </a:rPr>
              <a:t>Equipe</a:t>
            </a:r>
          </a:p>
        </p:txBody>
      </p:sp>
      <p:sp>
        <p:nvSpPr>
          <p:cNvPr id="35" name="Espace réservé du texte 12"/>
          <p:cNvSpPr txBox="1">
            <a:spLocks/>
          </p:cNvSpPr>
          <p:nvPr/>
        </p:nvSpPr>
        <p:spPr>
          <a:xfrm>
            <a:off x="413139" y="4526456"/>
            <a:ext cx="4063787" cy="497102"/>
          </a:xfrm>
          <a:prstGeom prst="rect">
            <a:avLst/>
          </a:prstGeom>
          <a:ln w="12700">
            <a:miter lim="400000"/>
          </a:ln>
        </p:spPr>
        <p:txBody>
          <a:bodyPr vert="horz" wrap="square" lIns="35717" tIns="35717" rIns="35717" bIns="35717" rtlCol="0" anchor="t">
            <a:noAutofit/>
          </a:bodyPr>
          <a:lstStyle>
            <a:lvl1pPr marL="172800" indent="-172800">
              <a:spcBef>
                <a:spcPct val="20000"/>
              </a:spcBef>
              <a:buFont typeface="Arial"/>
              <a:buChar char="•"/>
              <a:defRPr lang="fr-FR" sz="1100" dirty="0" smtClean="0">
                <a:latin typeface="Helvetica Neue"/>
                <a:ea typeface="Roboto Slab Regular"/>
                <a:cs typeface="Helvetica Neue"/>
                <a:sym typeface="Helvetica Light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lang="fr-FR" sz="2500" dirty="0" smtClean="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lang="fr-FR" sz="2500" dirty="0" smtClean="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lang="fr-FR" sz="2500" dirty="0" smtClean="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lang="fr-FR" sz="2500" dirty="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>
              <a:buNone/>
            </a:pPr>
            <a:r>
              <a:rPr lang="fr-FR" b="1" dirty="0" smtClean="0"/>
              <a:t>Pole </a:t>
            </a:r>
            <a:r>
              <a:rPr lang="fr-FR" b="1" dirty="0" err="1" smtClean="0"/>
              <a:t>Analytics</a:t>
            </a:r>
            <a:r>
              <a:rPr lang="fr-FR" b="1" dirty="0" smtClean="0"/>
              <a:t> :</a:t>
            </a:r>
          </a:p>
          <a:p>
            <a:r>
              <a:rPr lang="fr-FR" dirty="0" smtClean="0"/>
              <a:t>1 data </a:t>
            </a:r>
            <a:r>
              <a:rPr lang="fr-FR" dirty="0" err="1" smtClean="0"/>
              <a:t>scientist</a:t>
            </a:r>
            <a:endParaRPr lang="fr-FR" dirty="0" smtClean="0"/>
          </a:p>
          <a:p>
            <a:r>
              <a:rPr lang="fr-FR" dirty="0" smtClean="0"/>
              <a:t>1 spécialiste </a:t>
            </a:r>
            <a:r>
              <a:rPr lang="fr-FR" dirty="0" err="1" smtClean="0"/>
              <a:t>Big</a:t>
            </a:r>
            <a:r>
              <a:rPr lang="fr-FR" dirty="0" smtClean="0"/>
              <a:t> Data (Cassandra / Scala)</a:t>
            </a:r>
          </a:p>
          <a:p>
            <a:r>
              <a:rPr lang="fr-FR" dirty="0" smtClean="0"/>
              <a:t>2 intégrateurs </a:t>
            </a:r>
            <a:r>
              <a:rPr lang="fr-FR" dirty="0" err="1" smtClean="0"/>
              <a:t>angular</a:t>
            </a:r>
            <a:r>
              <a:rPr lang="fr-FR" dirty="0" smtClean="0"/>
              <a:t> / visualisation data</a:t>
            </a:r>
          </a:p>
          <a:p>
            <a:pPr marL="0" indent="0">
              <a:buNone/>
            </a:pPr>
            <a:r>
              <a:rPr lang="fr-FR" b="1" dirty="0" smtClean="0"/>
              <a:t>Laboratoire sur l’analyse comportementale</a:t>
            </a:r>
          </a:p>
          <a:p>
            <a:r>
              <a:rPr lang="fr-FR" dirty="0" smtClean="0"/>
              <a:t>4 ingénieurs Intelligence Artificielle (dont 1 thèse en cours)</a:t>
            </a:r>
            <a:endParaRPr lang="fr-FR" dirty="0"/>
          </a:p>
          <a:p>
            <a:endParaRPr lang="fr-FR" dirty="0"/>
          </a:p>
        </p:txBody>
      </p:sp>
      <p:sp>
        <p:nvSpPr>
          <p:cNvPr id="36" name="Espace réservé du texte 10"/>
          <p:cNvSpPr txBox="1">
            <a:spLocks/>
          </p:cNvSpPr>
          <p:nvPr/>
        </p:nvSpPr>
        <p:spPr>
          <a:xfrm>
            <a:off x="413139" y="4265648"/>
            <a:ext cx="3003161" cy="184666"/>
          </a:xfrm>
          <a:prstGeom prst="rect">
            <a:avLst/>
          </a:prstGeom>
          <a:solidFill>
            <a:srgbClr val="61B8A8"/>
          </a:solidFill>
          <a:ln w="12700">
            <a:miter lim="400000"/>
          </a:ln>
        </p:spPr>
        <p:txBody>
          <a:bodyPr wrap="square" lIns="25312" tIns="0" rIns="25312" bIns="0" anchor="ctr">
            <a:spAutoFit/>
          </a:bodyPr>
          <a:lstStyle>
            <a:lvl1pPr algn="l" defTabSz="584200" eaLnBrk="1" hangingPunct="1">
              <a:defRPr lang="fr-FR" sz="40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2pPr>
            <a:lvl3pPr indent="4572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3pPr>
            <a:lvl4pPr indent="6858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4pPr>
            <a:lvl5pPr indent="9144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5pPr>
            <a:lvl6pPr indent="11430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6pPr>
            <a:lvl7pPr indent="13716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7pPr>
            <a:lvl8pPr indent="16002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8pPr>
            <a:lvl9pPr indent="18288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9pPr>
          </a:lstStyle>
          <a:p>
            <a:r>
              <a:rPr lang="fr-FR" sz="1200" cap="all" dirty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Equipe technique – 7 ingénieurs</a:t>
            </a:r>
          </a:p>
        </p:txBody>
      </p:sp>
      <p:sp>
        <p:nvSpPr>
          <p:cNvPr id="37" name="Espace réservé du texte 10"/>
          <p:cNvSpPr txBox="1">
            <a:spLocks/>
          </p:cNvSpPr>
          <p:nvPr/>
        </p:nvSpPr>
        <p:spPr>
          <a:xfrm>
            <a:off x="413139" y="5929349"/>
            <a:ext cx="2761861" cy="184666"/>
          </a:xfrm>
          <a:prstGeom prst="rect">
            <a:avLst/>
          </a:prstGeom>
          <a:solidFill>
            <a:srgbClr val="61B8A8"/>
          </a:solidFill>
          <a:ln w="12700">
            <a:miter lim="400000"/>
          </a:ln>
        </p:spPr>
        <p:txBody>
          <a:bodyPr wrap="square" lIns="25312" tIns="0" rIns="25312" bIns="0" anchor="ctr">
            <a:spAutoFit/>
          </a:bodyPr>
          <a:lstStyle>
            <a:lvl1pPr algn="l" defTabSz="584200" eaLnBrk="1" hangingPunct="1">
              <a:defRPr lang="fr-FR" sz="40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2pPr>
            <a:lvl3pPr indent="4572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3pPr>
            <a:lvl4pPr indent="6858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4pPr>
            <a:lvl5pPr indent="9144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5pPr>
            <a:lvl6pPr indent="11430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6pPr>
            <a:lvl7pPr indent="13716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7pPr>
            <a:lvl8pPr indent="16002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8pPr>
            <a:lvl9pPr indent="1828800" algn="ctr" defTabSz="584200"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  <a:sym typeface="Bebas Neue Regular"/>
              </a:defRPr>
            </a:lvl9pPr>
          </a:lstStyle>
          <a:p>
            <a:r>
              <a:rPr lang="fr-FR" sz="1200" cap="all" dirty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Equipe </a:t>
            </a:r>
            <a:r>
              <a:rPr lang="fr-FR" sz="1200" cap="all" dirty="0" err="1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market</a:t>
            </a:r>
            <a:r>
              <a:rPr lang="fr-FR" sz="1200" cap="all" dirty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 – 2 « Gourous »</a:t>
            </a:r>
          </a:p>
        </p:txBody>
      </p:sp>
      <p:sp>
        <p:nvSpPr>
          <p:cNvPr id="39" name="Espace réservé du texte 12"/>
          <p:cNvSpPr txBox="1">
            <a:spLocks/>
          </p:cNvSpPr>
          <p:nvPr/>
        </p:nvSpPr>
        <p:spPr>
          <a:xfrm>
            <a:off x="413139" y="6190157"/>
            <a:ext cx="4063787" cy="497102"/>
          </a:xfrm>
          <a:prstGeom prst="rect">
            <a:avLst/>
          </a:prstGeom>
          <a:ln w="12700">
            <a:miter lim="400000"/>
          </a:ln>
        </p:spPr>
        <p:txBody>
          <a:bodyPr vert="horz" wrap="square" lIns="35717" tIns="35717" rIns="35717" bIns="35717" rtlCol="0" anchor="t">
            <a:noAutofit/>
          </a:bodyPr>
          <a:lstStyle>
            <a:lvl1pPr marL="172800" indent="-172800">
              <a:spcBef>
                <a:spcPct val="20000"/>
              </a:spcBef>
              <a:buFont typeface="Arial"/>
              <a:buChar char="•"/>
              <a:defRPr lang="fr-FR" sz="1100" dirty="0" smtClean="0">
                <a:latin typeface="Helvetica Neue"/>
                <a:ea typeface="Roboto Slab Regular"/>
                <a:cs typeface="Helvetica Neue"/>
                <a:sym typeface="Helvetica Light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lang="fr-FR" sz="2500" dirty="0" smtClean="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lang="fr-FR" sz="2500" dirty="0" smtClean="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lang="fr-FR" sz="2500" dirty="0" smtClean="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lang="fr-FR" sz="2500" dirty="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dirty="0" smtClean="0"/>
              <a:t>1 Designer Produit &amp; Marketing</a:t>
            </a:r>
          </a:p>
          <a:p>
            <a:r>
              <a:rPr lang="fr-FR" dirty="0" smtClean="0"/>
              <a:t>1 Content manager</a:t>
            </a:r>
          </a:p>
          <a:p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 rot="16200000">
            <a:off x="4169394" y="5291100"/>
            <a:ext cx="2473281" cy="352012"/>
          </a:xfrm>
          <a:prstGeom prst="rect">
            <a:avLst/>
          </a:prstGeom>
          <a:solidFill>
            <a:srgbClr val="5D81B5"/>
          </a:solidFill>
          <a:ln w="12700">
            <a:miter lim="400000"/>
          </a:ln>
        </p:spPr>
        <p:txBody>
          <a:bodyPr wrap="square" lIns="35717" tIns="35717" rIns="35717" bIns="35717" anchor="t">
            <a:noAutofit/>
          </a:bodyPr>
          <a:lstStyle>
            <a:lvl1pPr algn="l" eaLnBrk="1" hangingPunct="1">
              <a:defRPr sz="23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</a:defRPr>
            </a:lvl1pPr>
            <a:lvl2pPr eaLnBrk="1" hangingPunct="1">
              <a:defRPr>
                <a:solidFill>
                  <a:srgbClr val="FFFFFF"/>
                </a:solidFill>
              </a:defRPr>
            </a:lvl2pPr>
            <a:lvl3pPr eaLnBrk="1" hangingPunct="1">
              <a:defRPr>
                <a:solidFill>
                  <a:srgbClr val="FFFFFF"/>
                </a:solidFill>
              </a:defRPr>
            </a:lvl3pPr>
            <a:lvl4pPr eaLnBrk="1" hangingPunct="1">
              <a:defRPr>
                <a:solidFill>
                  <a:srgbClr val="FFFFFF"/>
                </a:solidFill>
              </a:defRPr>
            </a:lvl4pPr>
            <a:lvl5pPr eaLnBrk="1" hangingPunct="1">
              <a:defRPr>
                <a:solidFill>
                  <a:srgbClr val="FFFFFF"/>
                </a:solidFill>
              </a:defRPr>
            </a:lvl5pPr>
            <a:lvl6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 sz="9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cap="all" dirty="0">
                <a:latin typeface="Helvetica Neue Bold Condensed"/>
                <a:cs typeface="Helvetica Neue Bold Condensed"/>
              </a:rPr>
              <a:t>Soutiens</a:t>
            </a:r>
          </a:p>
        </p:txBody>
      </p:sp>
      <p:sp>
        <p:nvSpPr>
          <p:cNvPr id="41" name="Espace réservé du texte 10"/>
          <p:cNvSpPr txBox="1">
            <a:spLocks/>
          </p:cNvSpPr>
          <p:nvPr/>
        </p:nvSpPr>
        <p:spPr>
          <a:xfrm>
            <a:off x="5625143" y="4248714"/>
            <a:ext cx="1461457" cy="184666"/>
          </a:xfrm>
          <a:prstGeom prst="rect">
            <a:avLst/>
          </a:prstGeom>
          <a:solidFill>
            <a:srgbClr val="61B8A8"/>
          </a:solidFill>
          <a:ln w="12700">
            <a:miter lim="400000"/>
          </a:ln>
        </p:spPr>
        <p:txBody>
          <a:bodyPr vert="horz" wrap="square" lIns="25312" tIns="0" rIns="25312" bIns="0" rtlCol="0" anchor="ctr">
            <a:sp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400" cap="all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sz="1200" dirty="0" smtClean="0"/>
              <a:t>Financiers – 1m€</a:t>
            </a:r>
            <a:endParaRPr lang="fr-FR" sz="1200" dirty="0"/>
          </a:p>
        </p:txBody>
      </p:sp>
      <p:sp>
        <p:nvSpPr>
          <p:cNvPr id="42" name="Espace réservé du texte 11"/>
          <p:cNvSpPr txBox="1">
            <a:spLocks/>
          </p:cNvSpPr>
          <p:nvPr/>
        </p:nvSpPr>
        <p:spPr>
          <a:xfrm>
            <a:off x="5625145" y="4537271"/>
            <a:ext cx="3429956" cy="538264"/>
          </a:xfrm>
          <a:prstGeom prst="rect">
            <a:avLst/>
          </a:prstGeom>
          <a:ln w="12700">
            <a:miter lim="400000"/>
          </a:ln>
        </p:spPr>
        <p:txBody>
          <a:bodyPr wrap="square" lIns="35717" tIns="35717" rIns="35717" bIns="35717" anchor="t">
            <a:noAutofit/>
          </a:bodyPr>
          <a:lstStyle>
            <a:defPPr>
              <a:defRPr lang="en-US"/>
            </a:defPPr>
            <a:lvl1pPr marL="171450" indent="-171450" defTabSz="584200">
              <a:buFont typeface="Arial"/>
              <a:buChar char="•"/>
              <a:defRPr sz="1100">
                <a:latin typeface="Roboto Slab Regular"/>
                <a:ea typeface="Roboto Slab Regular"/>
                <a:cs typeface="Roboto Slab Regular"/>
              </a:defRPr>
            </a:lvl1pPr>
            <a:lvl2pPr indent="228600" algn="ctr" defTabSz="5842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</a:defRPr>
            </a:lvl2pPr>
            <a:lvl3pPr indent="457200" algn="ctr" defTabSz="5842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</a:defRPr>
            </a:lvl3pPr>
            <a:lvl4pPr indent="685800" algn="ctr" defTabSz="5842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</a:defRPr>
            </a:lvl4pPr>
            <a:lvl5pPr indent="914400" algn="ctr" defTabSz="5842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</a:defRPr>
            </a:lvl5pPr>
            <a:lvl6pPr indent="1143000" algn="ctr" defTabSz="584200">
              <a:defRPr sz="9000">
                <a:solidFill>
                  <a:srgbClr val="FFFFFF"/>
                </a:solidFill>
              </a:defRPr>
            </a:lvl6pPr>
            <a:lvl7pPr indent="1371600" algn="ctr" defTabSz="584200">
              <a:defRPr sz="9000">
                <a:solidFill>
                  <a:srgbClr val="FFFFFF"/>
                </a:solidFill>
              </a:defRPr>
            </a:lvl7pPr>
            <a:lvl8pPr indent="1600200" algn="ctr" defTabSz="584200">
              <a:defRPr sz="9000">
                <a:solidFill>
                  <a:srgbClr val="FFFFFF"/>
                </a:solidFill>
              </a:defRPr>
            </a:lvl8pPr>
            <a:lvl9pPr indent="1828800" algn="ctr" defTabSz="584200">
              <a:defRPr sz="9000">
                <a:solidFill>
                  <a:srgbClr val="FFFFFF"/>
                </a:solidFill>
              </a:defRPr>
            </a:lvl9pPr>
          </a:lstStyle>
          <a:p>
            <a:r>
              <a:rPr lang="fr-FR" dirty="0" smtClean="0"/>
              <a:t>BPI : Subvention et avance remboursable</a:t>
            </a:r>
            <a:endParaRPr lang="fr-FR" dirty="0"/>
          </a:p>
          <a:p>
            <a:r>
              <a:rPr lang="fr-FR" dirty="0" smtClean="0">
                <a:latin typeface="Helvetica Neue"/>
                <a:cs typeface="Helvetica Neue"/>
                <a:sym typeface="Helvetica Light"/>
              </a:rPr>
              <a:t>Région Aquitaine : Subvention JEI</a:t>
            </a:r>
          </a:p>
          <a:p>
            <a:r>
              <a:rPr lang="fr-FR" dirty="0" err="1" smtClean="0">
                <a:latin typeface="Helvetica Neue"/>
                <a:cs typeface="Helvetica Neue"/>
                <a:sym typeface="Helvetica Light"/>
              </a:rPr>
              <a:t>Friends</a:t>
            </a:r>
            <a:r>
              <a:rPr lang="fr-FR" dirty="0" smtClean="0">
                <a:latin typeface="Helvetica Neue"/>
                <a:cs typeface="Helvetica Neue"/>
                <a:sym typeface="Helvetica Light"/>
              </a:rPr>
              <a:t> &amp; </a:t>
            </a:r>
            <a:r>
              <a:rPr lang="fr-FR" dirty="0" err="1" smtClean="0">
                <a:latin typeface="Helvetica Neue"/>
                <a:cs typeface="Helvetica Neue"/>
                <a:sym typeface="Helvetica Light"/>
              </a:rPr>
              <a:t>Family</a:t>
            </a:r>
            <a:r>
              <a:rPr lang="fr-FR" dirty="0" smtClean="0">
                <a:latin typeface="Helvetica Neue"/>
                <a:cs typeface="Helvetica Neue"/>
                <a:sym typeface="Helvetica Light"/>
              </a:rPr>
              <a:t> composé d’experts </a:t>
            </a:r>
            <a:r>
              <a:rPr lang="fr-FR" dirty="0" err="1" smtClean="0">
                <a:latin typeface="Helvetica Neue"/>
                <a:cs typeface="Helvetica Neue"/>
                <a:sym typeface="Helvetica Light"/>
              </a:rPr>
              <a:t>Bigdata</a:t>
            </a:r>
            <a:r>
              <a:rPr lang="fr-FR" dirty="0" smtClean="0">
                <a:latin typeface="Helvetica Neue"/>
                <a:cs typeface="Helvetica Neue"/>
                <a:sym typeface="Helvetica Light"/>
              </a:rPr>
              <a:t> Orange et BBC, Présidente société communication, </a:t>
            </a:r>
            <a:r>
              <a:rPr lang="is-IS" dirty="0" smtClean="0">
                <a:latin typeface="Helvetica Neue"/>
                <a:cs typeface="Helvetica Neue"/>
                <a:sym typeface="Helvetica Light"/>
              </a:rPr>
              <a:t>…</a:t>
            </a:r>
            <a:endParaRPr lang="fr-FR" dirty="0"/>
          </a:p>
        </p:txBody>
      </p:sp>
      <p:sp>
        <p:nvSpPr>
          <p:cNvPr id="43" name="Espace réservé du texte 10"/>
          <p:cNvSpPr txBox="1">
            <a:spLocks/>
          </p:cNvSpPr>
          <p:nvPr/>
        </p:nvSpPr>
        <p:spPr>
          <a:xfrm>
            <a:off x="5620140" y="5584154"/>
            <a:ext cx="1466460" cy="215444"/>
          </a:xfrm>
          <a:prstGeom prst="rect">
            <a:avLst/>
          </a:prstGeom>
          <a:solidFill>
            <a:srgbClr val="61B8A8"/>
          </a:solidFill>
          <a:ln w="12700">
            <a:miter lim="400000"/>
          </a:ln>
        </p:spPr>
        <p:txBody>
          <a:bodyPr vert="horz" wrap="square" lIns="25312" tIns="0" rIns="25312" bIns="0" rtlCol="0" anchor="ctr">
            <a:sp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400" cap="all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dirty="0"/>
              <a:t>Scientifiques</a:t>
            </a:r>
          </a:p>
        </p:txBody>
      </p:sp>
      <p:sp>
        <p:nvSpPr>
          <p:cNvPr id="44" name="Espace réservé du texte 11"/>
          <p:cNvSpPr txBox="1">
            <a:spLocks/>
          </p:cNvSpPr>
          <p:nvPr/>
        </p:nvSpPr>
        <p:spPr>
          <a:xfrm>
            <a:off x="5625145" y="5845765"/>
            <a:ext cx="3429956" cy="538264"/>
          </a:xfrm>
          <a:prstGeom prst="rect">
            <a:avLst/>
          </a:prstGeom>
          <a:ln w="12700">
            <a:miter lim="400000"/>
          </a:ln>
        </p:spPr>
        <p:txBody>
          <a:bodyPr wrap="square" lIns="35717" tIns="35717" rIns="35717" bIns="35717" anchor="t">
            <a:noAutofit/>
          </a:bodyPr>
          <a:lstStyle>
            <a:defPPr>
              <a:defRPr lang="en-US"/>
            </a:defPPr>
            <a:lvl1pPr marL="171450" indent="-171450" defTabSz="584200">
              <a:buFont typeface="Arial"/>
              <a:buChar char="•"/>
              <a:defRPr sz="1100">
                <a:latin typeface="Roboto Slab Regular"/>
                <a:ea typeface="Roboto Slab Regular"/>
                <a:cs typeface="Roboto Slab Regular"/>
              </a:defRPr>
            </a:lvl1pPr>
            <a:lvl2pPr indent="228600" algn="ctr" defTabSz="5842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</a:defRPr>
            </a:lvl2pPr>
            <a:lvl3pPr indent="457200" algn="ctr" defTabSz="5842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</a:defRPr>
            </a:lvl3pPr>
            <a:lvl4pPr indent="685800" algn="ctr" defTabSz="5842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</a:defRPr>
            </a:lvl4pPr>
            <a:lvl5pPr indent="914400" algn="ctr" defTabSz="5842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</a:defRPr>
            </a:lvl5pPr>
            <a:lvl6pPr indent="1143000" algn="ctr" defTabSz="584200">
              <a:defRPr sz="9000">
                <a:solidFill>
                  <a:srgbClr val="FFFFFF"/>
                </a:solidFill>
              </a:defRPr>
            </a:lvl6pPr>
            <a:lvl7pPr indent="1371600" algn="ctr" defTabSz="584200">
              <a:defRPr sz="9000">
                <a:solidFill>
                  <a:srgbClr val="FFFFFF"/>
                </a:solidFill>
              </a:defRPr>
            </a:lvl7pPr>
            <a:lvl8pPr indent="1600200" algn="ctr" defTabSz="584200">
              <a:defRPr sz="9000">
                <a:solidFill>
                  <a:srgbClr val="FFFFFF"/>
                </a:solidFill>
              </a:defRPr>
            </a:lvl8pPr>
            <a:lvl9pPr indent="1828800" algn="ctr" defTabSz="584200">
              <a:defRPr sz="9000">
                <a:solidFill>
                  <a:srgbClr val="FFFFFF"/>
                </a:solidFill>
              </a:defRPr>
            </a:lvl9pPr>
          </a:lstStyle>
          <a:p>
            <a:r>
              <a:rPr lang="fr-FR" dirty="0" smtClean="0"/>
              <a:t>ENSC, labos de recherche </a:t>
            </a:r>
            <a:r>
              <a:rPr lang="fr-FR" dirty="0" err="1" smtClean="0"/>
              <a:t>LabRI</a:t>
            </a:r>
            <a:r>
              <a:rPr lang="fr-FR" dirty="0" smtClean="0"/>
              <a:t> et IMS (Bordeaux) : dimension info, math et cognitique</a:t>
            </a:r>
          </a:p>
          <a:p>
            <a:r>
              <a:rPr lang="fr-FR" dirty="0" err="1" smtClean="0">
                <a:latin typeface="Helvetica Neue"/>
                <a:cs typeface="Helvetica Neue"/>
                <a:sym typeface="Helvetica Light"/>
              </a:rPr>
              <a:t>Kedge</a:t>
            </a:r>
            <a:r>
              <a:rPr lang="fr-FR" dirty="0" smtClean="0">
                <a:latin typeface="Helvetica Neue"/>
                <a:cs typeface="Helvetica Neue"/>
                <a:sym typeface="Helvetica Light"/>
              </a:rPr>
              <a:t> Business </a:t>
            </a:r>
            <a:r>
              <a:rPr lang="fr-FR" dirty="0" err="1" smtClean="0">
                <a:latin typeface="Helvetica Neue"/>
                <a:cs typeface="Helvetica Neue"/>
                <a:sym typeface="Helvetica Light"/>
              </a:rPr>
              <a:t>School</a:t>
            </a:r>
            <a:r>
              <a:rPr lang="fr-FR" dirty="0" smtClean="0">
                <a:latin typeface="Helvetica Neue"/>
                <a:cs typeface="Helvetica Neue"/>
                <a:sym typeface="Helvetica Light"/>
              </a:rPr>
              <a:t> : dimension marketing</a:t>
            </a:r>
          </a:p>
          <a:p>
            <a:r>
              <a:rPr lang="fr-FR" dirty="0" smtClean="0"/>
              <a:t>Brainify Lauréat I-LAB 2015 sur son innovation</a:t>
            </a:r>
            <a:endParaRPr lang="fr-FR" dirty="0"/>
          </a:p>
        </p:txBody>
      </p:sp>
      <p:pic>
        <p:nvPicPr>
          <p:cNvPr id="4" name="Image 3" descr="logo-white-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69" y="-19685"/>
            <a:ext cx="1008031" cy="11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14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re 8"/>
          <p:cNvSpPr txBox="1">
            <a:spLocks/>
          </p:cNvSpPr>
          <p:nvPr/>
        </p:nvSpPr>
        <p:spPr>
          <a:xfrm>
            <a:off x="669727" y="167126"/>
            <a:ext cx="7804547" cy="764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0" cap="all" dirty="0" err="1" smtClean="0">
                <a:solidFill>
                  <a:schemeClr val="bg1"/>
                </a:solidFill>
                <a:latin typeface="Bebas Neue Bold"/>
                <a:cs typeface="Bebas Neue Bold"/>
              </a:rPr>
              <a:t>Poulpitos</a:t>
            </a:r>
            <a:r>
              <a:rPr lang="fr-FR" sz="6000" cap="all" dirty="0" smtClean="0">
                <a:solidFill>
                  <a:schemeClr val="bg1"/>
                </a:solidFill>
                <a:latin typeface="Bebas Neue Bold"/>
                <a:cs typeface="Bebas Neue Bold"/>
              </a:rPr>
              <a:t> POWA</a:t>
            </a:r>
            <a:endParaRPr lang="fr-FR" sz="6000" cap="all" dirty="0">
              <a:solidFill>
                <a:schemeClr val="bg1"/>
              </a:solidFill>
              <a:latin typeface="Bebas Neue Bold"/>
              <a:cs typeface="Bebas Neue Bold"/>
            </a:endParaRPr>
          </a:p>
        </p:txBody>
      </p:sp>
      <p:pic>
        <p:nvPicPr>
          <p:cNvPr id="7" name="Image 6" descr="Capture d’écran 2016-03-14 à 15.15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r="5186"/>
          <a:stretch/>
        </p:blipFill>
        <p:spPr>
          <a:xfrm>
            <a:off x="0" y="1143001"/>
            <a:ext cx="9144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20136</TotalTime>
  <Words>499</Words>
  <Application>Microsoft Office PowerPoint</Application>
  <PresentationFormat>Affichage à l'écran (4:3)</PresentationFormat>
  <Paragraphs>105</Paragraphs>
  <Slides>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Office Theme</vt:lpstr>
      <vt:lpstr>Présentation PowerPoint</vt:lpstr>
      <vt:lpstr>Être un « petit » e-commerçant</vt:lpstr>
      <vt:lpstr>Brainify : 1er Centre de performance pour e-commerçant Solution Saas  installée en 3 clicks</vt:lpstr>
      <vt:lpstr>Team Brainify</vt:lpstr>
      <vt:lpstr>Présentation PowerPoint</vt:lpstr>
    </vt:vector>
  </TitlesOfParts>
  <Company>Freedom Record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Brunel</dc:creator>
  <cp:lastModifiedBy>Amélie</cp:lastModifiedBy>
  <cp:revision>130</cp:revision>
  <cp:lastPrinted>2015-06-30T09:23:22Z</cp:lastPrinted>
  <dcterms:created xsi:type="dcterms:W3CDTF">2015-06-26T08:25:16Z</dcterms:created>
  <dcterms:modified xsi:type="dcterms:W3CDTF">2016-03-14T16:04:51Z</dcterms:modified>
</cp:coreProperties>
</file>