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257" r:id="rId3"/>
    <p:sldId id="273" r:id="rId4"/>
    <p:sldId id="276" r:id="rId5"/>
    <p:sldId id="268" r:id="rId6"/>
    <p:sldId id="272" r:id="rId7"/>
    <p:sldId id="274" r:id="rId8"/>
    <p:sldId id="275" r:id="rId9"/>
    <p:sldId id="277" r:id="rId10"/>
  </p:sldIdLst>
  <p:sldSz cx="9144000" cy="5143500" type="screen16x9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Yanone Kaffeesatz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62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fr-FR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89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39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963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343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30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499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2"/>
            <a:ext cx="7772400" cy="784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‹N°›</a:t>
            </a:fld>
            <a:endParaRPr lang="fr-FR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‹N°›</a:t>
            </a:fld>
            <a:endParaRPr lang="fr-FR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‹N°›</a:t>
            </a:fld>
            <a:endParaRPr lang="fr-FR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‹N°›</a:t>
            </a:fld>
            <a:endParaRPr lang="fr-FR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l="35037" r="32190"/>
          <a:stretch/>
        </p:blipFill>
        <p:spPr>
          <a:xfrm rot="5400000">
            <a:off x="5784034" y="-1812849"/>
            <a:ext cx="119196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0" y="4234128"/>
            <a:ext cx="9144000" cy="922198"/>
          </a:xfrm>
          <a:prstGeom prst="rect">
            <a:avLst/>
          </a:prstGeom>
          <a:solidFill>
            <a:srgbClr val="1F66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  <a:rtl val="0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0" y="4221301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Présentation ENSC</a:t>
            </a:r>
          </a:p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r-F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Mars 2016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4063398" y="985549"/>
            <a:ext cx="474679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1800">
                <a:solidFill>
                  <a:srgbClr val="3D7F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CATCH CONSUMMER ON-THE-GO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055" y="1830137"/>
            <a:ext cx="2706602" cy="19159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463178" y="2401608"/>
            <a:ext cx="774300" cy="28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0" y="0"/>
            <a:ext cx="9144000" cy="922198"/>
          </a:xfrm>
          <a:prstGeom prst="rect">
            <a:avLst/>
          </a:prstGeom>
          <a:solidFill>
            <a:srgbClr val="1F66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  <a:rtl val="0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820025" y="171675"/>
            <a:ext cx="7454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# </a:t>
            </a:r>
            <a:r>
              <a:rPr lang="fr-FR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NOTRE AMBITION</a:t>
            </a: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4">
            <a:alphaModFix/>
          </a:blip>
          <a:srcRect r="9909"/>
          <a:stretch/>
        </p:blipFill>
        <p:spPr>
          <a:xfrm>
            <a:off x="0" y="922199"/>
            <a:ext cx="2553007" cy="42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3045500" y="1724525"/>
            <a:ext cx="5319000" cy="197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 dirty="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« DEVENIR LA PREMIERE MARKETPLACE PUBLICITAIRE EUROPEENNE DEDIEE A L’AFFICHAGE</a:t>
            </a:r>
            <a:r>
              <a:rPr lang="fr-FR" sz="2400" dirty="0">
                <a:solidFill>
                  <a:srgbClr val="3D7F8B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</a:t>
            </a:r>
            <a:r>
              <a:rPr lang="fr-FR" sz="2400" dirty="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DIGITAL »</a:t>
            </a:r>
          </a:p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3D7F8B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622818" y="1757253"/>
            <a:ext cx="1429852" cy="1064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399" y="0"/>
                </a:moveTo>
                <a:lnTo>
                  <a:pt x="120000" y="15000"/>
                </a:lnTo>
                <a:lnTo>
                  <a:pt x="117599" y="120000"/>
                </a:lnTo>
                <a:lnTo>
                  <a:pt x="0" y="116999"/>
                </a:lnTo>
                <a:lnTo>
                  <a:pt x="2399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47EB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14305" y="1955995"/>
            <a:ext cx="774165" cy="70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 t="75394"/>
          <a:stretch/>
        </p:blipFill>
        <p:spPr>
          <a:xfrm rot="5400000">
            <a:off x="7575799" y="1531199"/>
            <a:ext cx="1252200" cy="11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 l="17972" t="12527" b="3790"/>
          <a:stretch/>
        </p:blipFill>
        <p:spPr>
          <a:xfrm>
            <a:off x="228600" y="1460500"/>
            <a:ext cx="5448575" cy="30759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0" y="0"/>
            <a:ext cx="9144000" cy="922199"/>
          </a:xfrm>
          <a:prstGeom prst="rect">
            <a:avLst/>
          </a:prstGeom>
          <a:solidFill>
            <a:srgbClr val="1F66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820025" y="171675"/>
            <a:ext cx="7454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 LE </a:t>
            </a:r>
            <a:r>
              <a:rPr lang="fr-FR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BÉNÉFICE</a:t>
            </a: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LES MARQUES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2554700" y="2571750"/>
            <a:ext cx="6312900" cy="196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 dirty="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 DIFFUSER OFFLINE </a:t>
            </a:r>
          </a:p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 dirty="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 CAMPAGNES </a:t>
            </a:r>
          </a:p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 dirty="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D’AFFICHAGE </a:t>
            </a:r>
          </a:p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 dirty="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INTELLIGENTES </a:t>
            </a:r>
          </a:p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 dirty="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MESURABLES»</a:t>
            </a:r>
          </a:p>
        </p:txBody>
      </p:sp>
    </p:spTree>
    <p:extLst>
      <p:ext uri="{BB962C8B-B14F-4D97-AF65-F5344CB8AC3E}">
        <p14:creationId xmlns:p14="http://schemas.microsoft.com/office/powerpoint/2010/main" val="1775577774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t="75394"/>
          <a:stretch/>
        </p:blipFill>
        <p:spPr>
          <a:xfrm rot="5400000">
            <a:off x="7575799" y="1531199"/>
            <a:ext cx="1252200" cy="11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0" y="0"/>
            <a:ext cx="9144000" cy="922199"/>
          </a:xfrm>
          <a:prstGeom prst="rect">
            <a:avLst/>
          </a:prstGeom>
          <a:solidFill>
            <a:srgbClr val="1F66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820025" y="171675"/>
            <a:ext cx="7454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 LE </a:t>
            </a:r>
            <a:r>
              <a:rPr lang="fr-FR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BÉNÉFICE</a:t>
            </a: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LES </a:t>
            </a:r>
            <a:r>
              <a:rPr lang="fr-FR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CONSOMMATEURS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3792250" y="2571750"/>
            <a:ext cx="5075399" cy="196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 UN MESSAGE NON-INTRUSIF, </a:t>
            </a:r>
          </a:p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S’ADAPTE </a:t>
            </a:r>
          </a:p>
          <a:p>
            <a:pPr marL="4572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MON NIVEAU D’ATTENTION ET A MES BESOINS”  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650" y="922200"/>
            <a:ext cx="3362915" cy="19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650" y="2839086"/>
            <a:ext cx="3362925" cy="236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71516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0" y="0"/>
            <a:ext cx="9144000" cy="922199"/>
          </a:xfrm>
          <a:prstGeom prst="rect">
            <a:avLst/>
          </a:prstGeom>
          <a:solidFill>
            <a:srgbClr val="1F66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820025" y="171675"/>
            <a:ext cx="7454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 </a:t>
            </a:r>
            <a:r>
              <a:rPr lang="fr-FR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PROPOSITION DE VALEUR DE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fr-FR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DISPLAYCE 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2283675" y="2334525"/>
            <a:ext cx="5067600" cy="197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Font typeface="Helvetica Neue"/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ct val="25000"/>
              <a:buFont typeface="Helvetica Neue"/>
              <a:buNone/>
            </a:pPr>
            <a:r>
              <a:rPr lang="fr-FR" sz="2400">
                <a:solidFill>
                  <a:srgbClr val="3D7F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AUTOMATISATION</a:t>
            </a:r>
            <a:r>
              <a:rPr lang="fr-FR" sz="2400">
                <a:solidFill>
                  <a:srgbClr val="134F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DES PROCESS D’ACHAT MÉDIA PILOTÉ PAR </a:t>
            </a:r>
            <a:r>
              <a:rPr lang="fr-FR" sz="2400">
                <a:solidFill>
                  <a:srgbClr val="3D7F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DONNÉE</a:t>
            </a:r>
          </a:p>
          <a:p>
            <a: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134F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t="35566" b="30524"/>
          <a:stretch/>
        </p:blipFill>
        <p:spPr>
          <a:xfrm>
            <a:off x="231775" y="1198050"/>
            <a:ext cx="4221200" cy="10131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Shape 230"/>
          <p:cNvCxnSpPr/>
          <p:nvPr/>
        </p:nvCxnSpPr>
        <p:spPr>
          <a:xfrm rot="10800000">
            <a:off x="2296875" y="3107775"/>
            <a:ext cx="2156099" cy="0"/>
          </a:xfrm>
          <a:prstGeom prst="straightConnector1">
            <a:avLst/>
          </a:prstGeom>
          <a:noFill/>
          <a:ln w="38100" cap="flat" cmpd="sng">
            <a:solidFill>
              <a:srgbClr val="3D7F8B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1" name="Shape 231"/>
          <p:cNvCxnSpPr/>
          <p:nvPr/>
        </p:nvCxnSpPr>
        <p:spPr>
          <a:xfrm>
            <a:off x="5753900" y="3830525"/>
            <a:ext cx="1879500" cy="0"/>
          </a:xfrm>
          <a:prstGeom prst="straightConnector1">
            <a:avLst/>
          </a:prstGeom>
          <a:noFill/>
          <a:ln w="38100" cap="flat" cmpd="sng">
            <a:solidFill>
              <a:srgbClr val="3D7F8B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2" name="Shape 232"/>
          <p:cNvSpPr txBox="1"/>
          <p:nvPr/>
        </p:nvSpPr>
        <p:spPr>
          <a:xfrm>
            <a:off x="235950" y="2696775"/>
            <a:ext cx="2352600" cy="719699"/>
          </a:xfrm>
          <a:prstGeom prst="rect">
            <a:avLst/>
          </a:prstGeom>
          <a:solidFill>
            <a:srgbClr val="3D7F8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APPLIQUEE A L’AFFICHAGE DIGITAL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6845325" y="3497500"/>
            <a:ext cx="2156099" cy="719699"/>
          </a:xfrm>
          <a:prstGeom prst="rect">
            <a:avLst/>
          </a:prstGeom>
          <a:solidFill>
            <a:srgbClr val="3D7F8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MESURE DE L’ATTENTION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798301" y="3883418"/>
            <a:ext cx="538499" cy="19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26"/>
          <p:cNvSpPr txBox="1"/>
          <p:nvPr/>
        </p:nvSpPr>
        <p:spPr>
          <a:xfrm>
            <a:off x="0" y="0"/>
            <a:ext cx="9144000" cy="922199"/>
          </a:xfrm>
          <a:prstGeom prst="rect">
            <a:avLst/>
          </a:prstGeom>
          <a:solidFill>
            <a:srgbClr val="1F66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11" y="2794368"/>
            <a:ext cx="3724018" cy="22139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200" y="1769895"/>
            <a:ext cx="1638300" cy="2070100"/>
          </a:xfrm>
          <a:prstGeom prst="rect">
            <a:avLst/>
          </a:prstGeom>
        </p:spPr>
      </p:pic>
      <p:cxnSp>
        <p:nvCxnSpPr>
          <p:cNvPr id="25" name="Connecteur droit 24"/>
          <p:cNvCxnSpPr>
            <a:stCxn id="2" idx="3"/>
          </p:cNvCxnSpPr>
          <p:nvPr/>
        </p:nvCxnSpPr>
        <p:spPr>
          <a:xfrm>
            <a:off x="4338853" y="1268672"/>
            <a:ext cx="11773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Shape 67"/>
          <p:cNvSpPr txBox="1"/>
          <p:nvPr/>
        </p:nvSpPr>
        <p:spPr>
          <a:xfrm>
            <a:off x="820025" y="171675"/>
            <a:ext cx="7454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Helvetica Neue"/>
                <a:ea typeface="Arimo"/>
                <a:cs typeface="Helvetica Neue"/>
                <a:sym typeface="Arimo"/>
              </a:rPr>
              <a:t>MESURE DE L’INTERET ET DE L’AUDIENCE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PAR </a:t>
            </a:r>
            <a:r>
              <a:rPr lang="fr-FR" sz="2000" b="1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EYE-TRACKING SUR UN PANEL D’ECRANS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2177" y="1125601"/>
            <a:ext cx="626676" cy="2861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942008" y="1191756"/>
            <a:ext cx="126252" cy="144564"/>
          </a:xfrm>
          <a:prstGeom prst="ellipse">
            <a:avLst/>
          </a:prstGeom>
          <a:solidFill>
            <a:srgbClr val="FFCC2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83270" y="2392606"/>
            <a:ext cx="1166733" cy="2613341"/>
          </a:xfrm>
          <a:prstGeom prst="rect">
            <a:avLst/>
          </a:prstGeom>
          <a:ln>
            <a:noFill/>
          </a:ln>
        </p:spPr>
      </p:pic>
      <p:sp>
        <p:nvSpPr>
          <p:cNvPr id="7" name="Forme libre 6"/>
          <p:cNvSpPr/>
          <p:nvPr/>
        </p:nvSpPr>
        <p:spPr>
          <a:xfrm>
            <a:off x="1164084" y="1521550"/>
            <a:ext cx="2777924" cy="1614166"/>
          </a:xfrm>
          <a:custGeom>
            <a:avLst/>
            <a:gdLst>
              <a:gd name="connsiteX0" fmla="*/ 0 w 2777924"/>
              <a:gd name="connsiteY0" fmla="*/ 1217240 h 1614166"/>
              <a:gd name="connsiteX1" fmla="*/ 806921 w 2777924"/>
              <a:gd name="connsiteY1" fmla="*/ 463080 h 1614166"/>
              <a:gd name="connsiteX2" fmla="*/ 2777924 w 2777924"/>
              <a:gd name="connsiteY2" fmla="*/ 0 h 1614166"/>
              <a:gd name="connsiteX3" fmla="*/ 2579501 w 2777924"/>
              <a:gd name="connsiteY3" fmla="*/ 1614166 h 1614166"/>
              <a:gd name="connsiteX4" fmla="*/ 0 w 2777924"/>
              <a:gd name="connsiteY4" fmla="*/ 1217240 h 161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924" h="1614166">
                <a:moveTo>
                  <a:pt x="0" y="1217240"/>
                </a:moveTo>
                <a:lnTo>
                  <a:pt x="806921" y="463080"/>
                </a:lnTo>
                <a:lnTo>
                  <a:pt x="2777924" y="0"/>
                </a:lnTo>
                <a:lnTo>
                  <a:pt x="2579501" y="1614166"/>
                </a:lnTo>
                <a:lnTo>
                  <a:pt x="0" y="1217240"/>
                </a:lnTo>
                <a:close/>
              </a:path>
            </a:pathLst>
          </a:custGeom>
          <a:solidFill>
            <a:srgbClr val="FFCC22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hape 49"/>
          <p:cNvSpPr/>
          <p:nvPr/>
        </p:nvSpPr>
        <p:spPr>
          <a:xfrm>
            <a:off x="5291283" y="1253052"/>
            <a:ext cx="3724018" cy="177681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5400" cap="flat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  <a:latin typeface="Helvetica Neue"/>
                <a:ea typeface="Arimo"/>
                <a:cs typeface="Helvetica Neue"/>
              </a:rPr>
              <a:t>REMONTEE DE LA DATA PAR MESSAGE DIFFUSE 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endParaRPr lang="fr-FR" b="1" dirty="0">
              <a:solidFill>
                <a:schemeClr val="accent4">
                  <a:lumMod val="50000"/>
                </a:schemeClr>
              </a:solidFill>
              <a:latin typeface="Helvetica Neue"/>
              <a:ea typeface="Arimo"/>
              <a:cs typeface="Helvetica Neue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- Nb de contacts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- Taux d’attention de l’annonce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- Temps d’attention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- Sexe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Tx/>
              <a:buChar char="-"/>
            </a:pPr>
            <a:r>
              <a:rPr lang="fr-FR" sz="1200" b="1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- Tranche </a:t>
            </a:r>
            <a:r>
              <a:rPr lang="fr-FR" b="1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d’âge</a:t>
            </a:r>
          </a:p>
        </p:txBody>
      </p:sp>
      <p:sp>
        <p:nvSpPr>
          <p:cNvPr id="37" name="Triangle isocèle 36"/>
          <p:cNvSpPr/>
          <p:nvPr/>
        </p:nvSpPr>
        <p:spPr>
          <a:xfrm rot="5400000">
            <a:off x="4524284" y="1140777"/>
            <a:ext cx="266835" cy="258004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 rot="5400000">
            <a:off x="4871826" y="1112827"/>
            <a:ext cx="266835" cy="258004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Shape 49"/>
          <p:cNvSpPr/>
          <p:nvPr/>
        </p:nvSpPr>
        <p:spPr>
          <a:xfrm>
            <a:off x="1230224" y="4057339"/>
            <a:ext cx="2904176" cy="96183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3D808C"/>
          </a:solidFill>
          <a:ln w="2540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lang="fr-FR" b="1" dirty="0">
                <a:solidFill>
                  <a:srgbClr val="FFCC22"/>
                </a:solidFill>
                <a:latin typeface="Helvetica Neue"/>
                <a:ea typeface="Arimo"/>
                <a:cs typeface="Helvetica Neue"/>
              </a:rPr>
              <a:t>A/B TEST </a:t>
            </a:r>
            <a:r>
              <a:rPr lang="fr-FR" b="1" dirty="0">
                <a:solidFill>
                  <a:schemeClr val="bg1"/>
                </a:solidFill>
                <a:latin typeface="Helvetica Neue"/>
                <a:ea typeface="Arimo"/>
                <a:cs typeface="Helvetica Neue"/>
              </a:rPr>
              <a:t>DES CONTENUS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lang="fr-FR" b="1" dirty="0">
                <a:solidFill>
                  <a:srgbClr val="FFCC22"/>
                </a:solidFill>
                <a:latin typeface="Helvetica Neue"/>
                <a:ea typeface="Arimo"/>
                <a:cs typeface="Helvetica Neue"/>
                <a:sym typeface="Arimo"/>
              </a:rPr>
              <a:t>A/B TEST </a:t>
            </a:r>
            <a:r>
              <a:rPr lang="fr-FR" b="1" dirty="0">
                <a:solidFill>
                  <a:srgbClr val="FFFFFF"/>
                </a:solidFill>
                <a:latin typeface="Helvetica Neue"/>
                <a:ea typeface="Arimo"/>
                <a:cs typeface="Helvetica Neue"/>
                <a:sym typeface="Arimo"/>
              </a:rPr>
              <a:t>DES GRAPHISMES</a:t>
            </a:r>
          </a:p>
        </p:txBody>
      </p:sp>
    </p:spTree>
    <p:extLst>
      <p:ext uri="{BB962C8B-B14F-4D97-AF65-F5344CB8AC3E}">
        <p14:creationId xmlns:p14="http://schemas.microsoft.com/office/powerpoint/2010/main" val="358040583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4250726" y="1454555"/>
            <a:ext cx="2541140" cy="2191389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rgbClr val="2955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294852" y="1454555"/>
            <a:ext cx="2541140" cy="2191389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28555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1246441" y="2308472"/>
            <a:ext cx="2792625" cy="461664"/>
          </a:xfrm>
          <a:prstGeom prst="rect">
            <a:avLst/>
          </a:prstGeom>
          <a:solidFill>
            <a:srgbClr val="28555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22"/>
              </a:buClr>
              <a:buSzPct val="25000"/>
              <a:buFont typeface="Helvetica Neue"/>
              <a:buNone/>
            </a:pPr>
            <a:r>
              <a:rPr lang="fr-FR" sz="2400">
                <a:solidFill>
                  <a:srgbClr val="FFCC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fr-FR" sz="2400">
                <a:solidFill>
                  <a:srgbClr val="FFCC22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RESEAU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0" y="0"/>
            <a:ext cx="9144000" cy="922198"/>
          </a:xfrm>
          <a:prstGeom prst="rect">
            <a:avLst/>
          </a:prstGeom>
          <a:solidFill>
            <a:srgbClr val="1F66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  <a:rtl val="0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4920425" y="2305950"/>
            <a:ext cx="3656100" cy="461699"/>
          </a:xfrm>
          <a:prstGeom prst="rect">
            <a:avLst/>
          </a:prstGeom>
          <a:solidFill>
            <a:srgbClr val="28555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22"/>
              </a:buClr>
              <a:buSzPct val="25000"/>
              <a:buFont typeface="Helvetica Neue"/>
              <a:buNone/>
            </a:pPr>
            <a:r>
              <a:rPr lang="fr-FR" sz="2400">
                <a:solidFill>
                  <a:srgbClr val="FFCC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 TECHNOLOGIE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820025" y="171675"/>
            <a:ext cx="7454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fr-FR" sz="24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PROPOSE</a:t>
            </a:r>
            <a:r>
              <a:rPr lang="fr-FR" sz="24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DISPLAYCE ?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4391276" y="3760500"/>
            <a:ext cx="3992400" cy="7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75000"/>
              <a:buFont typeface="Arial"/>
              <a:buChar char="•"/>
            </a:pPr>
            <a:r>
              <a:rPr lang="fr-FR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….Disponible à l’ achat sur 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28555D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une </a:t>
            </a:r>
            <a:r>
              <a:rPr lang="fr-FR" sz="2800" b="1">
                <a:solidFill>
                  <a:srgbClr val="28555D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interface</a:t>
            </a:r>
            <a:r>
              <a:rPr lang="fr-FR" sz="2800" b="1" i="0" u="none" strike="noStrike" cap="none">
                <a:solidFill>
                  <a:srgbClr val="28555D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</a:t>
            </a: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28555D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unique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765176" y="3718825"/>
            <a:ext cx="3578699" cy="7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555D"/>
              </a:buClr>
              <a:buSzPct val="100000"/>
              <a:buFont typeface="Arial"/>
              <a:buChar char="•"/>
            </a:pPr>
            <a:r>
              <a:rPr lang="fr-FR" sz="2800" b="1" i="0" u="none" strike="noStrike" cap="none">
                <a:solidFill>
                  <a:srgbClr val="28555D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62% d</a:t>
            </a:r>
            <a:r>
              <a:rPr lang="fr-FR" sz="2800" b="1">
                <a:solidFill>
                  <a:srgbClr val="28555D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es écrans</a:t>
            </a:r>
            <a:r>
              <a:rPr lang="fr-FR" sz="2800" b="1" i="0" u="none" strike="noStrike" cap="none">
                <a:solidFill>
                  <a:srgbClr val="28555D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d’affichage digital en France…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3079079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0" y="0"/>
            <a:ext cx="9144000" cy="922199"/>
          </a:xfrm>
          <a:prstGeom prst="rect">
            <a:avLst/>
          </a:prstGeom>
          <a:solidFill>
            <a:srgbClr val="1F667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4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820025" y="171675"/>
            <a:ext cx="7454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fr-FR" sz="2400" dirty="0">
                <a:solidFill>
                  <a:schemeClr val="bg1"/>
                </a:solidFill>
                <a:latin typeface="Helvetica Neue"/>
                <a:ea typeface="Yanone Kaffeesatz"/>
                <a:cs typeface="Helvetica Neue"/>
                <a:sym typeface="Arimo"/>
              </a:rPr>
              <a:t>QUEL INVENTAIRE DISPONIBLE? </a:t>
            </a:r>
          </a:p>
          <a:p>
            <a:pPr lvl="0" algn="ctr"/>
            <a:r>
              <a:rPr lang="fr-FR" sz="2400" dirty="0">
                <a:solidFill>
                  <a:srgbClr val="FFCC22"/>
                </a:solidFill>
                <a:latin typeface="Helvetica Neue"/>
                <a:ea typeface="Yanone Kaffeesatz"/>
                <a:cs typeface="Helvetica Neue"/>
                <a:sym typeface="Arimo"/>
              </a:rPr>
              <a:t>25 000 écrans - 9,1 M d’Impressions/ jour</a:t>
            </a:r>
            <a:endParaRPr lang="fr" sz="2400" dirty="0">
              <a:solidFill>
                <a:srgbClr val="FFCC22"/>
              </a:solidFill>
              <a:latin typeface="Helvetica Neue"/>
              <a:ea typeface="Yanone Kaffeesatz"/>
              <a:cs typeface="Helvetica Neue"/>
              <a:sym typeface="Yanone Kaffeesatz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r"/>
              <a:t>8</a:t>
            </a:fld>
            <a:endParaRPr lang="fr"/>
          </a:p>
        </p:txBody>
      </p:sp>
      <p:pic>
        <p:nvPicPr>
          <p:cNvPr id="13" name="Image 12" descr="logo-blc-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272" y="2240175"/>
            <a:ext cx="229162" cy="262806"/>
          </a:xfrm>
          <a:prstGeom prst="rect">
            <a:avLst/>
          </a:prstGeom>
        </p:spPr>
      </p:pic>
      <p:pic>
        <p:nvPicPr>
          <p:cNvPr id="3" name="Image 2" descr="logo-blc-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193" y="4642979"/>
            <a:ext cx="2355667" cy="50052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73" y="1718226"/>
            <a:ext cx="810328" cy="81032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31" y="2990013"/>
            <a:ext cx="804402" cy="8044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484" y="3065597"/>
            <a:ext cx="738262" cy="738262"/>
          </a:xfrm>
          <a:prstGeom prst="rect">
            <a:avLst/>
          </a:prstGeom>
        </p:spPr>
      </p:pic>
      <p:sp>
        <p:nvSpPr>
          <p:cNvPr id="27" name="Shape 33"/>
          <p:cNvSpPr/>
          <p:nvPr/>
        </p:nvSpPr>
        <p:spPr>
          <a:xfrm>
            <a:off x="901618" y="1731855"/>
            <a:ext cx="2074730" cy="3036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r-FR" b="1" dirty="0">
                <a:solidFill>
                  <a:srgbClr val="29555D"/>
                </a:solidFill>
                <a:latin typeface="Helvetica Neue"/>
                <a:cs typeface="Helvetica Neue"/>
                <a:sym typeface="Wingdings"/>
              </a:rPr>
              <a:t>BURALISTES</a:t>
            </a:r>
            <a:endParaRPr lang="fr-FR" b="1" dirty="0">
              <a:solidFill>
                <a:srgbClr val="29555D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13 800 Points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16 100 Ecrans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7,2 M de diffusions</a:t>
            </a:r>
            <a:endParaRPr lang="fr-FR" dirty="0">
              <a:solidFill>
                <a:schemeClr val="tx1"/>
              </a:solidFill>
              <a:latin typeface="Helvetica Neue"/>
              <a:ea typeface="Arimo"/>
              <a:cs typeface="Helvetica Neue"/>
              <a:sym typeface="Arimo"/>
            </a:endParaRPr>
          </a:p>
          <a:p>
            <a:endParaRPr lang="fr-FR" dirty="0">
              <a:solidFill>
                <a:schemeClr val="tx1"/>
              </a:solidFill>
              <a:latin typeface="Helvetica Neue"/>
              <a:ea typeface="Arimo"/>
              <a:cs typeface="Helvetica Neue"/>
              <a:sym typeface="Arimo"/>
            </a:endParaRPr>
          </a:p>
          <a:p>
            <a:endParaRPr lang="fr-FR" dirty="0">
              <a:solidFill>
                <a:schemeClr val="tx1"/>
              </a:solidFill>
              <a:latin typeface="Helvetica Neue"/>
              <a:ea typeface="Arimo"/>
              <a:cs typeface="Helvetica Neue"/>
              <a:sym typeface="Arimo"/>
            </a:endParaRPr>
          </a:p>
          <a:p>
            <a:r>
              <a:rPr lang="fr-FR" b="1" dirty="0">
                <a:solidFill>
                  <a:srgbClr val="29555D"/>
                </a:solidFill>
                <a:latin typeface="Helvetica Neue"/>
                <a:cs typeface="Helvetica Neue"/>
                <a:sym typeface="Wingdings"/>
              </a:rPr>
              <a:t>STATIONS ESSENCE</a:t>
            </a:r>
            <a:endParaRPr lang="fr-FR" b="1" dirty="0">
              <a:solidFill>
                <a:srgbClr val="29555D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580 Points de vente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2 480 Ecrans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800 000 diffusions</a:t>
            </a:r>
          </a:p>
        </p:txBody>
      </p:sp>
      <p:sp>
        <p:nvSpPr>
          <p:cNvPr id="28" name="Shape 33"/>
          <p:cNvSpPr/>
          <p:nvPr/>
        </p:nvSpPr>
        <p:spPr>
          <a:xfrm>
            <a:off x="3837439" y="1495705"/>
            <a:ext cx="2326909" cy="3036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rgbClr val="29555D"/>
                </a:solidFill>
                <a:latin typeface="Helvetica Neue"/>
                <a:cs typeface="Helvetica Neue"/>
                <a:sym typeface="Wingdings"/>
              </a:rPr>
              <a:t>HYPERMARCHES</a:t>
            </a:r>
            <a:endParaRPr lang="fr-FR" b="1" dirty="0">
              <a:solidFill>
                <a:srgbClr val="29555D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230 Points de vente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2 396 Ecrans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600 000 diffusions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rgbClr val="29555D"/>
                </a:solidFill>
                <a:latin typeface="Helvetica Neue"/>
                <a:cs typeface="Helvetica Neue"/>
                <a:sym typeface="Wingdings"/>
              </a:rPr>
              <a:t>PHARMACIES</a:t>
            </a:r>
            <a:endParaRPr lang="fr-FR" b="1" dirty="0">
              <a:solidFill>
                <a:srgbClr val="29555D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1 000 Points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4 000 Ecrans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600 000 diffusions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  <a:latin typeface="Helvetica Neue"/>
              <a:ea typeface="Arimo"/>
              <a:cs typeface="Helvetica Neue"/>
              <a:sym typeface="Arim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8168" y="1765824"/>
            <a:ext cx="725578" cy="7312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9075" y="922199"/>
            <a:ext cx="2833853" cy="4220950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7037408" y="1759705"/>
            <a:ext cx="1322821" cy="1058470"/>
          </a:xfrm>
          <a:custGeom>
            <a:avLst/>
            <a:gdLst>
              <a:gd name="connsiteX0" fmla="*/ 26456 w 1322821"/>
              <a:gd name="connsiteY0" fmla="*/ 0 h 1058470"/>
              <a:gd name="connsiteX1" fmla="*/ 1322821 w 1322821"/>
              <a:gd name="connsiteY1" fmla="*/ 132309 h 1058470"/>
              <a:gd name="connsiteX2" fmla="*/ 1296364 w 1322821"/>
              <a:gd name="connsiteY2" fmla="*/ 1058470 h 1058470"/>
              <a:gd name="connsiteX3" fmla="*/ 0 w 1322821"/>
              <a:gd name="connsiteY3" fmla="*/ 1032008 h 1058470"/>
              <a:gd name="connsiteX4" fmla="*/ 26456 w 1322821"/>
              <a:gd name="connsiteY4" fmla="*/ 0 h 105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821" h="1058470">
                <a:moveTo>
                  <a:pt x="26456" y="0"/>
                </a:moveTo>
                <a:lnTo>
                  <a:pt x="1322821" y="132309"/>
                </a:lnTo>
                <a:lnTo>
                  <a:pt x="1296364" y="1058470"/>
                </a:lnTo>
                <a:lnTo>
                  <a:pt x="0" y="1032008"/>
                </a:lnTo>
                <a:lnTo>
                  <a:pt x="2645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sigle-bleu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789" y="1916609"/>
            <a:ext cx="595965" cy="749999"/>
          </a:xfrm>
          <a:prstGeom prst="rect">
            <a:avLst/>
          </a:prstGeom>
        </p:spPr>
      </p:pic>
      <p:sp>
        <p:nvSpPr>
          <p:cNvPr id="16" name="Shape 67"/>
          <p:cNvSpPr txBox="1"/>
          <p:nvPr/>
        </p:nvSpPr>
        <p:spPr>
          <a:xfrm>
            <a:off x="163231" y="999135"/>
            <a:ext cx="6135844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r-FR" sz="1800" b="1" u="sng" dirty="0">
                <a:solidFill>
                  <a:schemeClr val="accent4">
                    <a:lumMod val="50000"/>
                  </a:schemeClr>
                </a:solidFill>
                <a:latin typeface="Helvetica Neue"/>
                <a:ea typeface="Yanone Kaffeesatz"/>
                <a:cs typeface="Helvetica Neue"/>
                <a:sym typeface="Arimo"/>
              </a:rPr>
              <a:t>4 contextes de diffusion</a:t>
            </a:r>
            <a:endParaRPr lang="fr" sz="1800" b="1" u="sng" dirty="0">
              <a:solidFill>
                <a:schemeClr val="accent4">
                  <a:lumMod val="50000"/>
                </a:schemeClr>
              </a:solidFill>
              <a:latin typeface="Helvetica Neue"/>
              <a:ea typeface="Yanone Kaffeesatz"/>
              <a:cs typeface="Helvetica Neue"/>
              <a:sym typeface="Yanone Kaffeesatz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3231" y="4170784"/>
            <a:ext cx="5631704" cy="738664"/>
          </a:xfrm>
          <a:prstGeom prst="rect">
            <a:avLst/>
          </a:prstGeom>
          <a:solidFill>
            <a:srgbClr val="FFCC22"/>
          </a:solidFill>
        </p:spPr>
        <p:txBody>
          <a:bodyPr wrap="square" rtlCol="0">
            <a:spAutoFit/>
          </a:bodyPr>
          <a:lstStyle/>
          <a:p>
            <a:pPr marL="457200" lvl="1" algn="ctr"/>
            <a:endParaRPr lang="fr-FR" sz="1200" b="1" dirty="0">
              <a:solidFill>
                <a:srgbClr val="29555D"/>
              </a:solidFill>
              <a:latin typeface="Helvetica Neue"/>
              <a:cs typeface="Helvetica Neue"/>
            </a:endParaRPr>
          </a:p>
          <a:p>
            <a:pPr marL="742950" lvl="1" indent="-285750" algn="ctr">
              <a:buFont typeface="Wingdings" charset="0"/>
              <a:buChar char="è"/>
            </a:pPr>
            <a:r>
              <a:rPr lang="fr-FR" sz="1800" b="1" dirty="0">
                <a:solidFill>
                  <a:srgbClr val="29555D"/>
                </a:solidFill>
                <a:latin typeface="Helvetica Neue"/>
                <a:cs typeface="Helvetica Neue"/>
              </a:rPr>
              <a:t>62% du parc des écrans DOOH</a:t>
            </a:r>
          </a:p>
          <a:p>
            <a:pPr marL="457200" lvl="1" algn="ctr"/>
            <a:endParaRPr lang="fr-FR" sz="1100" b="1" dirty="0">
              <a:solidFill>
                <a:srgbClr val="2955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444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922199"/>
            <a:ext cx="4148967" cy="275793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680136"/>
            <a:ext cx="4393654" cy="13773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0" r="-1"/>
          <a:stretch/>
        </p:blipFill>
        <p:spPr>
          <a:xfrm>
            <a:off x="4183421" y="910188"/>
            <a:ext cx="4960579" cy="421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Shape 63"/>
          <p:cNvSpPr txBox="1"/>
          <p:nvPr/>
        </p:nvSpPr>
        <p:spPr>
          <a:xfrm>
            <a:off x="0" y="0"/>
            <a:ext cx="9144000" cy="922199"/>
          </a:xfrm>
          <a:prstGeom prst="rect">
            <a:avLst/>
          </a:prstGeom>
          <a:solidFill>
            <a:srgbClr val="FFCC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4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37" name="Shape 67"/>
          <p:cNvSpPr txBox="1"/>
          <p:nvPr/>
        </p:nvSpPr>
        <p:spPr>
          <a:xfrm>
            <a:off x="0" y="171675"/>
            <a:ext cx="8783531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Helvetica Neue"/>
                <a:ea typeface="Yanone Kaffeesatz"/>
                <a:cs typeface="Helvetica Neue"/>
                <a:sym typeface="Yanone Kaffeesatz"/>
              </a:rPr>
              <a:t>EXEMPLE DE PROPOSITION COMMERCIALE</a:t>
            </a:r>
          </a:p>
        </p:txBody>
      </p:sp>
      <p:sp>
        <p:nvSpPr>
          <p:cNvPr id="7" name="Shape 49"/>
          <p:cNvSpPr/>
          <p:nvPr/>
        </p:nvSpPr>
        <p:spPr>
          <a:xfrm>
            <a:off x="1853595" y="2347183"/>
            <a:ext cx="2445573" cy="149508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CDCE1"/>
          </a:solidFill>
          <a:ln w="25400" cap="flat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lang="fr-FR" sz="2800" b="1" dirty="0">
                <a:solidFill>
                  <a:schemeClr val="accent4">
                    <a:lumMod val="50000"/>
                  </a:schemeClr>
                </a:solidFill>
                <a:latin typeface="Helvetica Neue"/>
                <a:ea typeface="Arimo"/>
                <a:cs typeface="Helvetica Neue"/>
                <a:sym typeface="Arimo"/>
              </a:rPr>
              <a:t>1 magasin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lang="fr-FR" sz="1800" b="1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À Bordeaux</a:t>
            </a:r>
          </a:p>
        </p:txBody>
      </p:sp>
      <p:sp>
        <p:nvSpPr>
          <p:cNvPr id="44" name="Ellipse 43"/>
          <p:cNvSpPr/>
          <p:nvPr/>
        </p:nvSpPr>
        <p:spPr>
          <a:xfrm>
            <a:off x="5714587" y="1648143"/>
            <a:ext cx="2486903" cy="2703517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hape 49"/>
          <p:cNvSpPr/>
          <p:nvPr/>
        </p:nvSpPr>
        <p:spPr>
          <a:xfrm>
            <a:off x="4691324" y="2373648"/>
            <a:ext cx="2445573" cy="1495088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>
              <a:lumMod val="50000"/>
            </a:schemeClr>
          </a:solidFill>
          <a:ln w="254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lang="fr-FR" sz="2800" b="1" dirty="0">
                <a:solidFill>
                  <a:schemeClr val="bg1"/>
                </a:solidFill>
                <a:latin typeface="Helvetica Neue"/>
                <a:ea typeface="Arimo"/>
                <a:cs typeface="Helvetica Neue"/>
                <a:sym typeface="Arimo"/>
              </a:rPr>
              <a:t>40 écrans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lang="fr-FR" sz="1800" b="1" dirty="0">
                <a:solidFill>
                  <a:schemeClr val="tx1"/>
                </a:solidFill>
                <a:latin typeface="Helvetica Neue"/>
                <a:ea typeface="Arimo"/>
                <a:cs typeface="Helvetica Neue"/>
                <a:sym typeface="Arimo"/>
              </a:rPr>
              <a:t>DISPLAYCE Géolocalisé</a:t>
            </a:r>
          </a:p>
        </p:txBody>
      </p:sp>
      <p:sp>
        <p:nvSpPr>
          <p:cNvPr id="8" name="Triangle isocèle 7"/>
          <p:cNvSpPr/>
          <p:nvPr/>
        </p:nvSpPr>
        <p:spPr>
          <a:xfrm rot="5400000">
            <a:off x="3949920" y="2826216"/>
            <a:ext cx="771193" cy="456427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Shape 11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4671" y="4826296"/>
            <a:ext cx="1017766" cy="23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089939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211</Words>
  <Application>Microsoft Office PowerPoint</Application>
  <PresentationFormat>Affichage à l'écran (16:9)</PresentationFormat>
  <Paragraphs>72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Wingdings</vt:lpstr>
      <vt:lpstr>Helvetica Neue</vt:lpstr>
      <vt:lpstr>Arimo</vt:lpstr>
      <vt:lpstr>Arial</vt:lpstr>
      <vt:lpstr>Yanone Kaffeesatz</vt:lpstr>
      <vt:lpstr>simple-light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Gaestel</dc:creator>
  <cp:lastModifiedBy>Marie Gaestel</cp:lastModifiedBy>
  <cp:revision>5</cp:revision>
  <dcterms:modified xsi:type="dcterms:W3CDTF">2016-03-14T16:01:51Z</dcterms:modified>
</cp:coreProperties>
</file>